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2" r:id="rId1"/>
    <p:sldMasterId id="2147483675" r:id="rId2"/>
  </p:sldMasterIdLst>
  <p:notesMasterIdLst>
    <p:notesMasterId r:id="rId31"/>
  </p:notesMasterIdLst>
  <p:handoutMasterIdLst>
    <p:handoutMasterId r:id="rId32"/>
  </p:handoutMasterIdLst>
  <p:sldIdLst>
    <p:sldId id="471" r:id="rId3"/>
    <p:sldId id="473" r:id="rId4"/>
    <p:sldId id="472" r:id="rId5"/>
    <p:sldId id="429" r:id="rId6"/>
    <p:sldId id="431" r:id="rId7"/>
    <p:sldId id="341" r:id="rId8"/>
    <p:sldId id="466" r:id="rId9"/>
    <p:sldId id="435" r:id="rId10"/>
    <p:sldId id="359" r:id="rId11"/>
    <p:sldId id="460" r:id="rId12"/>
    <p:sldId id="459" r:id="rId13"/>
    <p:sldId id="476" r:id="rId14"/>
    <p:sldId id="477" r:id="rId15"/>
    <p:sldId id="458" r:id="rId16"/>
    <p:sldId id="479" r:id="rId17"/>
    <p:sldId id="475" r:id="rId18"/>
    <p:sldId id="356" r:id="rId19"/>
    <p:sldId id="467" r:id="rId20"/>
    <p:sldId id="469" r:id="rId21"/>
    <p:sldId id="470" r:id="rId22"/>
    <p:sldId id="352" r:id="rId23"/>
    <p:sldId id="450" r:id="rId24"/>
    <p:sldId id="363" r:id="rId25"/>
    <p:sldId id="345" r:id="rId26"/>
    <p:sldId id="447" r:id="rId27"/>
    <p:sldId id="474" r:id="rId28"/>
    <p:sldId id="465" r:id="rId29"/>
    <p:sldId id="463" r:id="rId30"/>
  </p:sldIdLst>
  <p:sldSz cx="9144000" cy="6858000" type="screen4x3"/>
  <p:notesSz cx="6797675" cy="9926638"/>
  <p:defaultTextStyle>
    <a:defPPr>
      <a:defRPr lang="sv-S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Format med tema 1 - dekorfär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Format med tema 2 - dekorfärg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Format med tema 2 - dekorfär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Format med tema 2 - dekorfär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Mörkt format 1 - Dekorfärg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llanmörkt format 3 - Dekorfärg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llanmörkt format 3 - Dekorfär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llanmörkt format 3 - Dekorfär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958" autoAdjust="0"/>
  </p:normalViewPr>
  <p:slideViewPr>
    <p:cSldViewPr>
      <p:cViewPr>
        <p:scale>
          <a:sx n="90" d="100"/>
          <a:sy n="90" d="100"/>
        </p:scale>
        <p:origin x="-86" y="230"/>
      </p:cViewPr>
      <p:guideLst>
        <p:guide orient="horz" pos="2160"/>
        <p:guide pos="2880"/>
      </p:guideLst>
    </p:cSldViewPr>
  </p:slideViewPr>
  <p:outlineViewPr>
    <p:cViewPr>
      <p:scale>
        <a:sx n="33" d="100"/>
        <a:sy n="33" d="100"/>
      </p:scale>
      <p:origin x="0" y="46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migha\Desktop\RAPPORT\2009%20vs%20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sv-SE" sz="1200" b="1" i="0" baseline="0">
                <a:effectLst/>
              </a:rPr>
              <a:t>Jämförelse av halter i gaturum </a:t>
            </a:r>
            <a:r>
              <a:rPr lang="sv-SE" sz="1000" b="1" i="1" baseline="0">
                <a:effectLst/>
              </a:rPr>
              <a:t>(µg/m</a:t>
            </a:r>
            <a:r>
              <a:rPr lang="sv-SE" sz="1000" b="1" i="1" baseline="30000">
                <a:effectLst/>
              </a:rPr>
              <a:t>3</a:t>
            </a:r>
            <a:r>
              <a:rPr lang="sv-SE" sz="1000" b="1" i="1" baseline="0">
                <a:effectLst/>
              </a:rPr>
              <a:t>)</a:t>
            </a:r>
            <a:endParaRPr lang="sv-SE" sz="1000" i="1">
              <a:effectLst/>
            </a:endParaRPr>
          </a:p>
        </c:rich>
      </c:tx>
      <c:layout/>
      <c:overlay val="0"/>
    </c:title>
    <c:autoTitleDeleted val="0"/>
    <c:plotArea>
      <c:layout>
        <c:manualLayout>
          <c:layoutTarget val="inner"/>
          <c:xMode val="edge"/>
          <c:yMode val="edge"/>
          <c:x val="4.9001923862391744E-2"/>
          <c:y val="8.6250177806275946E-2"/>
          <c:w val="0.94006841167698563"/>
          <c:h val="0.77400887713551259"/>
        </c:manualLayout>
      </c:layout>
      <c:barChart>
        <c:barDir val="col"/>
        <c:grouping val="clustered"/>
        <c:varyColors val="0"/>
        <c:ser>
          <c:idx val="0"/>
          <c:order val="0"/>
          <c:tx>
            <c:strRef>
              <c:f>'Norm GT 09-14'!$C$1</c:f>
              <c:strCache>
                <c:ptCount val="1"/>
                <c:pt idx="0">
                  <c:v>GATURUM 2009</c:v>
                </c:pt>
              </c:strCache>
            </c:strRef>
          </c:tx>
          <c:spPr>
            <a:solidFill>
              <a:srgbClr val="4FD1FF"/>
            </a:solidFill>
          </c:spPr>
          <c:invertIfNegative val="0"/>
          <c:cat>
            <c:strRef>
              <c:f>'Norm GT 09-14'!$B$2:$B$34</c:f>
              <c:strCache>
                <c:ptCount val="33"/>
                <c:pt idx="0">
                  <c:v>BJUV</c:v>
                </c:pt>
                <c:pt idx="1">
                  <c:v>BROMÖLLA</c:v>
                </c:pt>
                <c:pt idx="2">
                  <c:v>BURLÖV</c:v>
                </c:pt>
                <c:pt idx="3">
                  <c:v>BÅSTAD</c:v>
                </c:pt>
                <c:pt idx="4">
                  <c:v>ESLÖV</c:v>
                </c:pt>
                <c:pt idx="5">
                  <c:v>HELSINGBORG</c:v>
                </c:pt>
                <c:pt idx="6">
                  <c:v>HÄSSLEHOLM</c:v>
                </c:pt>
                <c:pt idx="7">
                  <c:v>HÖGANÄS</c:v>
                </c:pt>
                <c:pt idx="8">
                  <c:v>HÖRBY</c:v>
                </c:pt>
                <c:pt idx="9">
                  <c:v>HÖÖR</c:v>
                </c:pt>
                <c:pt idx="10">
                  <c:v>KLIPPAN</c:v>
                </c:pt>
                <c:pt idx="11">
                  <c:v>KRISTIANSTAD</c:v>
                </c:pt>
                <c:pt idx="12">
                  <c:v>KÄVLINGE</c:v>
                </c:pt>
                <c:pt idx="13">
                  <c:v>LANDSKRONA</c:v>
                </c:pt>
                <c:pt idx="14">
                  <c:v>LOMMA</c:v>
                </c:pt>
                <c:pt idx="15">
                  <c:v>LUND</c:v>
                </c:pt>
                <c:pt idx="16">
                  <c:v>MALMÖ</c:v>
                </c:pt>
                <c:pt idx="17">
                  <c:v>OSBY</c:v>
                </c:pt>
                <c:pt idx="18">
                  <c:v>PERSTORP</c:v>
                </c:pt>
                <c:pt idx="19">
                  <c:v>SIMRISHAMN</c:v>
                </c:pt>
                <c:pt idx="20">
                  <c:v>SJÖBO</c:v>
                </c:pt>
                <c:pt idx="21">
                  <c:v>SKURUP</c:v>
                </c:pt>
                <c:pt idx="22">
                  <c:v>STAFFANSTORP</c:v>
                </c:pt>
                <c:pt idx="23">
                  <c:v>SVALÖV</c:v>
                </c:pt>
                <c:pt idx="24">
                  <c:v>SVEDALA</c:v>
                </c:pt>
                <c:pt idx="25">
                  <c:v>TOMELILLA</c:v>
                </c:pt>
                <c:pt idx="26">
                  <c:v>TRELLEBORG</c:v>
                </c:pt>
                <c:pt idx="27">
                  <c:v>VELLINGE</c:v>
                </c:pt>
                <c:pt idx="28">
                  <c:v>YSTAD</c:v>
                </c:pt>
                <c:pt idx="29">
                  <c:v>ÅSTORP</c:v>
                </c:pt>
                <c:pt idx="30">
                  <c:v>ÄNGLEHOLM</c:v>
                </c:pt>
                <c:pt idx="31">
                  <c:v>ÖRKELLJUNGA</c:v>
                </c:pt>
                <c:pt idx="32">
                  <c:v>ÖSTRA GÖINGE</c:v>
                </c:pt>
              </c:strCache>
            </c:strRef>
          </c:cat>
          <c:val>
            <c:numRef>
              <c:f>'Norm GT 09-14'!$C$2:$C$34</c:f>
              <c:numCache>
                <c:formatCode>0.0</c:formatCode>
                <c:ptCount val="33"/>
                <c:pt idx="0">
                  <c:v>10.674800142479999</c:v>
                </c:pt>
                <c:pt idx="1">
                  <c:v>7.5388351091039985</c:v>
                </c:pt>
                <c:pt idx="2">
                  <c:v>18.363656673503975</c:v>
                </c:pt>
                <c:pt idx="3">
                  <c:v>10.061781573600006</c:v>
                </c:pt>
                <c:pt idx="4">
                  <c:v>13.868704483631999</c:v>
                </c:pt>
                <c:pt idx="5">
                  <c:v>21.60774059371197</c:v>
                </c:pt>
                <c:pt idx="6">
                  <c:v>13.269653426448</c:v>
                </c:pt>
                <c:pt idx="7">
                  <c:v>12.47402257502401</c:v>
                </c:pt>
                <c:pt idx="8">
                  <c:v>14.902300349136</c:v>
                </c:pt>
                <c:pt idx="9">
                  <c:v>9.4560054181920048</c:v>
                </c:pt>
                <c:pt idx="10">
                  <c:v>11.247468122015988</c:v>
                </c:pt>
                <c:pt idx="11">
                  <c:v>15.181650583055999</c:v>
                </c:pt>
                <c:pt idx="12">
                  <c:v>13.317763744511998</c:v>
                </c:pt>
                <c:pt idx="13">
                  <c:v>13.461060068208004</c:v>
                </c:pt>
                <c:pt idx="14">
                  <c:v>14.740897991759997</c:v>
                </c:pt>
                <c:pt idx="15">
                  <c:v>21.409608853727956</c:v>
                </c:pt>
                <c:pt idx="16">
                  <c:v>31.659693177599987</c:v>
                </c:pt>
                <c:pt idx="17">
                  <c:v>8.1637519286880025</c:v>
                </c:pt>
                <c:pt idx="18">
                  <c:v>8.3386044825119985</c:v>
                </c:pt>
                <c:pt idx="19">
                  <c:v>9.4389340150080123</c:v>
                </c:pt>
                <c:pt idx="20">
                  <c:v>10.192145016096006</c:v>
                </c:pt>
                <c:pt idx="21">
                  <c:v>14.689683782208</c:v>
                </c:pt>
                <c:pt idx="22">
                  <c:v>12.354522752736004</c:v>
                </c:pt>
                <c:pt idx="23">
                  <c:v>8.9024781028319993</c:v>
                </c:pt>
                <c:pt idx="24">
                  <c:v>11.716673051951998</c:v>
                </c:pt>
                <c:pt idx="25">
                  <c:v>9.821747298528015</c:v>
                </c:pt>
                <c:pt idx="26">
                  <c:v>15.901753408271999</c:v>
                </c:pt>
                <c:pt idx="27">
                  <c:v>9.3918583274399996</c:v>
                </c:pt>
                <c:pt idx="28">
                  <c:v>11.545441704864</c:v>
                </c:pt>
                <c:pt idx="29">
                  <c:v>10.129032555840011</c:v>
                </c:pt>
                <c:pt idx="30">
                  <c:v>15.229243585871998</c:v>
                </c:pt>
                <c:pt idx="31">
                  <c:v>9.8889982807680017</c:v>
                </c:pt>
                <c:pt idx="32">
                  <c:v>7.8745727050559955</c:v>
                </c:pt>
              </c:numCache>
            </c:numRef>
          </c:val>
        </c:ser>
        <c:ser>
          <c:idx val="1"/>
          <c:order val="1"/>
          <c:tx>
            <c:strRef>
              <c:f>'Norm GT 09-14'!$D$1</c:f>
              <c:strCache>
                <c:ptCount val="1"/>
                <c:pt idx="0">
                  <c:v>GATURUM 2014</c:v>
                </c:pt>
              </c:strCache>
            </c:strRef>
          </c:tx>
          <c:spPr>
            <a:solidFill>
              <a:srgbClr val="2702C2"/>
            </a:solidFill>
          </c:spPr>
          <c:invertIfNegative val="0"/>
          <c:cat>
            <c:strRef>
              <c:f>'Norm GT 09-14'!$B$2:$B$34</c:f>
              <c:strCache>
                <c:ptCount val="33"/>
                <c:pt idx="0">
                  <c:v>BJUV</c:v>
                </c:pt>
                <c:pt idx="1">
                  <c:v>BROMÖLLA</c:v>
                </c:pt>
                <c:pt idx="2">
                  <c:v>BURLÖV</c:v>
                </c:pt>
                <c:pt idx="3">
                  <c:v>BÅSTAD</c:v>
                </c:pt>
                <c:pt idx="4">
                  <c:v>ESLÖV</c:v>
                </c:pt>
                <c:pt idx="5">
                  <c:v>HELSINGBORG</c:v>
                </c:pt>
                <c:pt idx="6">
                  <c:v>HÄSSLEHOLM</c:v>
                </c:pt>
                <c:pt idx="7">
                  <c:v>HÖGANÄS</c:v>
                </c:pt>
                <c:pt idx="8">
                  <c:v>HÖRBY</c:v>
                </c:pt>
                <c:pt idx="9">
                  <c:v>HÖÖR</c:v>
                </c:pt>
                <c:pt idx="10">
                  <c:v>KLIPPAN</c:v>
                </c:pt>
                <c:pt idx="11">
                  <c:v>KRISTIANSTAD</c:v>
                </c:pt>
                <c:pt idx="12">
                  <c:v>KÄVLINGE</c:v>
                </c:pt>
                <c:pt idx="13">
                  <c:v>LANDSKRONA</c:v>
                </c:pt>
                <c:pt idx="14">
                  <c:v>LOMMA</c:v>
                </c:pt>
                <c:pt idx="15">
                  <c:v>LUND</c:v>
                </c:pt>
                <c:pt idx="16">
                  <c:v>MALMÖ</c:v>
                </c:pt>
                <c:pt idx="17">
                  <c:v>OSBY</c:v>
                </c:pt>
                <c:pt idx="18">
                  <c:v>PERSTORP</c:v>
                </c:pt>
                <c:pt idx="19">
                  <c:v>SIMRISHAMN</c:v>
                </c:pt>
                <c:pt idx="20">
                  <c:v>SJÖBO</c:v>
                </c:pt>
                <c:pt idx="21">
                  <c:v>SKURUP</c:v>
                </c:pt>
                <c:pt idx="22">
                  <c:v>STAFFANSTORP</c:v>
                </c:pt>
                <c:pt idx="23">
                  <c:v>SVALÖV</c:v>
                </c:pt>
                <c:pt idx="24">
                  <c:v>SVEDALA</c:v>
                </c:pt>
                <c:pt idx="25">
                  <c:v>TOMELILLA</c:v>
                </c:pt>
                <c:pt idx="26">
                  <c:v>TRELLEBORG</c:v>
                </c:pt>
                <c:pt idx="27">
                  <c:v>VELLINGE</c:v>
                </c:pt>
                <c:pt idx="28">
                  <c:v>YSTAD</c:v>
                </c:pt>
                <c:pt idx="29">
                  <c:v>ÅSTORP</c:v>
                </c:pt>
                <c:pt idx="30">
                  <c:v>ÄNGLEHOLM</c:v>
                </c:pt>
                <c:pt idx="31">
                  <c:v>ÖRKELLJUNGA</c:v>
                </c:pt>
                <c:pt idx="32">
                  <c:v>ÖSTRA GÖINGE</c:v>
                </c:pt>
              </c:strCache>
            </c:strRef>
          </c:cat>
          <c:val>
            <c:numRef>
              <c:f>'Norm GT 09-14'!$D$2:$D$34</c:f>
              <c:numCache>
                <c:formatCode>0.0</c:formatCode>
                <c:ptCount val="33"/>
                <c:pt idx="0">
                  <c:v>8.7976404232449301</c:v>
                </c:pt>
                <c:pt idx="1">
                  <c:v>8.6644546196320267</c:v>
                </c:pt>
                <c:pt idx="2">
                  <c:v>17.973354699993624</c:v>
                </c:pt>
                <c:pt idx="3">
                  <c:v>10.315389160352932</c:v>
                </c:pt>
                <c:pt idx="4">
                  <c:v>15.081872810421153</c:v>
                </c:pt>
                <c:pt idx="5">
                  <c:v>23.2015474844445</c:v>
                </c:pt>
                <c:pt idx="6">
                  <c:v>10.359822822833404</c:v>
                </c:pt>
                <c:pt idx="7">
                  <c:v>12.391069008217858</c:v>
                </c:pt>
                <c:pt idx="8">
                  <c:v>10.99301404699821</c:v>
                </c:pt>
                <c:pt idx="9">
                  <c:v>11.697602926181562</c:v>
                </c:pt>
                <c:pt idx="10">
                  <c:v>11.77883736031149</c:v>
                </c:pt>
                <c:pt idx="11">
                  <c:v>14.36809582516096</c:v>
                </c:pt>
                <c:pt idx="12">
                  <c:v>14.137080081920498</c:v>
                </c:pt>
                <c:pt idx="13">
                  <c:v>16.256872923147803</c:v>
                </c:pt>
                <c:pt idx="14">
                  <c:v>13.282440680147024</c:v>
                </c:pt>
                <c:pt idx="15">
                  <c:v>13.514160842412267</c:v>
                </c:pt>
                <c:pt idx="16" formatCode="General">
                  <c:v>28.5</c:v>
                </c:pt>
                <c:pt idx="17">
                  <c:v>8.9687058536756528</c:v>
                </c:pt>
                <c:pt idx="18">
                  <c:v>7.7277741824606014</c:v>
                </c:pt>
                <c:pt idx="19">
                  <c:v>9.8084052568991247</c:v>
                </c:pt>
                <c:pt idx="20">
                  <c:v>8.7999848111226608</c:v>
                </c:pt>
                <c:pt idx="21">
                  <c:v>12.680128894777591</c:v>
                </c:pt>
                <c:pt idx="22">
                  <c:v>11.440644755875622</c:v>
                </c:pt>
                <c:pt idx="23">
                  <c:v>9.4319061251027989</c:v>
                </c:pt>
                <c:pt idx="24">
                  <c:v>10.838678329959301</c:v>
                </c:pt>
                <c:pt idx="25">
                  <c:v>10.2510108472916</c:v>
                </c:pt>
                <c:pt idx="26">
                  <c:v>14.041359872874088</c:v>
                </c:pt>
                <c:pt idx="27">
                  <c:v>11.124056407051398</c:v>
                </c:pt>
                <c:pt idx="28">
                  <c:v>10.811139121214442</c:v>
                </c:pt>
                <c:pt idx="29">
                  <c:v>8.8137136311829476</c:v>
                </c:pt>
                <c:pt idx="30">
                  <c:v>14.79549709419601</c:v>
                </c:pt>
                <c:pt idx="31">
                  <c:v>10.411868659722545</c:v>
                </c:pt>
                <c:pt idx="32">
                  <c:v>8.4108768348153777</c:v>
                </c:pt>
              </c:numCache>
            </c:numRef>
          </c:val>
        </c:ser>
        <c:dLbls>
          <c:showLegendKey val="0"/>
          <c:showVal val="0"/>
          <c:showCatName val="0"/>
          <c:showSerName val="0"/>
          <c:showPercent val="0"/>
          <c:showBubbleSize val="0"/>
        </c:dLbls>
        <c:gapWidth val="150"/>
        <c:axId val="103044224"/>
        <c:axId val="103045760"/>
      </c:barChart>
      <c:catAx>
        <c:axId val="103044224"/>
        <c:scaling>
          <c:orientation val="minMax"/>
        </c:scaling>
        <c:delete val="0"/>
        <c:axPos val="b"/>
        <c:majorTickMark val="none"/>
        <c:minorTickMark val="none"/>
        <c:tickLblPos val="nextTo"/>
        <c:crossAx val="103045760"/>
        <c:crosses val="autoZero"/>
        <c:auto val="1"/>
        <c:lblAlgn val="ctr"/>
        <c:lblOffset val="100"/>
        <c:noMultiLvlLbl val="0"/>
      </c:catAx>
      <c:valAx>
        <c:axId val="103045760"/>
        <c:scaling>
          <c:orientation val="minMax"/>
        </c:scaling>
        <c:delete val="0"/>
        <c:axPos val="l"/>
        <c:majorGridlines/>
        <c:numFmt formatCode="0.0" sourceLinked="1"/>
        <c:majorTickMark val="none"/>
        <c:minorTickMark val="none"/>
        <c:tickLblPos val="nextTo"/>
        <c:crossAx val="103044224"/>
        <c:crosses val="autoZero"/>
        <c:crossBetween val="between"/>
      </c:valAx>
    </c:plotArea>
    <c:legend>
      <c:legendPos val="r"/>
      <c:layout>
        <c:manualLayout>
          <c:xMode val="edge"/>
          <c:yMode val="edge"/>
          <c:x val="0.81799781245104253"/>
          <c:y val="0.10474251988626652"/>
          <c:w val="0.16915444961644999"/>
          <c:h val="7.7028187568507961E-2"/>
        </c:manualLayout>
      </c:layout>
      <c:overlay val="0"/>
      <c:txPr>
        <a:bodyPr/>
        <a:lstStyle/>
        <a:p>
          <a:pPr>
            <a:defRPr sz="800"/>
          </a:pPr>
          <a:endParaRPr lang="sv-SE"/>
        </a:p>
      </c:txPr>
    </c:legend>
    <c:plotVisOnly val="1"/>
    <c:dispBlanksAs val="gap"/>
    <c:showDLblsOverMax val="0"/>
  </c:chart>
  <c:txPr>
    <a:bodyPr/>
    <a:lstStyle/>
    <a:p>
      <a:pPr>
        <a:defRPr sz="800">
          <a:latin typeface="Perpetua" panose="02020502060401020303" pitchFamily="18" charset="0"/>
        </a:defRPr>
      </a:pPr>
      <a:endParaRPr lang="sv-SE"/>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0.00948</cdr:x>
      <cdr:y>0.04868</cdr:y>
    </cdr:from>
    <cdr:to>
      <cdr:x>0.04147</cdr:x>
      <cdr:y>0.36511</cdr:y>
    </cdr:to>
    <cdr:sp macro="" textlink="">
      <cdr:nvSpPr>
        <cdr:cNvPr id="3" name="textruta 2"/>
        <cdr:cNvSpPr txBox="1"/>
      </cdr:nvSpPr>
      <cdr:spPr>
        <a:xfrm xmlns:a="http://schemas.openxmlformats.org/drawingml/2006/main">
          <a:off x="95250" y="285749"/>
          <a:ext cx="321468" cy="18573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C224A75-FC60-4C80-973D-CD575207ACF8}" type="datetimeFigureOut">
              <a:rPr lang="sv-SE" smtClean="0"/>
              <a:t>2017-08-25</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78FF2BA-36F5-496D-9930-A76D9EA90961}" type="slidenum">
              <a:rPr lang="sv-SE" smtClean="0"/>
              <a:t>‹#›</a:t>
            </a:fld>
            <a:endParaRPr lang="sv-SE"/>
          </a:p>
        </p:txBody>
      </p:sp>
    </p:spTree>
    <p:extLst>
      <p:ext uri="{BB962C8B-B14F-4D97-AF65-F5344CB8AC3E}">
        <p14:creationId xmlns:p14="http://schemas.microsoft.com/office/powerpoint/2010/main" val="1510550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9CBA705-5E3E-4644-8812-1BD7CB92DCD9}" type="datetimeFigureOut">
              <a:rPr lang="sv-SE" smtClean="0"/>
              <a:pPr/>
              <a:t>2017-08-25</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BB63508-36C1-4046-9561-FAFCD657D17F}" type="slidenum">
              <a:rPr lang="sv-SE" smtClean="0"/>
              <a:pPr/>
              <a:t>‹#›</a:t>
            </a:fld>
            <a:endParaRPr lang="sv-SE"/>
          </a:p>
        </p:txBody>
      </p:sp>
    </p:spTree>
    <p:extLst>
      <p:ext uri="{BB962C8B-B14F-4D97-AF65-F5344CB8AC3E}">
        <p14:creationId xmlns:p14="http://schemas.microsoft.com/office/powerpoint/2010/main" val="10802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BB63508-36C1-4046-9561-FAFCD657D17F}" type="slidenum">
              <a:rPr lang="sv-SE" smtClean="0"/>
              <a:pPr/>
              <a:t>6</a:t>
            </a:fld>
            <a:endParaRPr lang="sv-SE"/>
          </a:p>
        </p:txBody>
      </p:sp>
    </p:spTree>
    <p:extLst>
      <p:ext uri="{BB962C8B-B14F-4D97-AF65-F5344CB8AC3E}">
        <p14:creationId xmlns:p14="http://schemas.microsoft.com/office/powerpoint/2010/main" val="384021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661B2A42-BDAC-47A6-A413-AEA2A89B9811}" type="datetime1">
              <a:rPr lang="sv-SE"/>
              <a:pPr/>
              <a:t>2017-08-25</a:t>
            </a:fld>
            <a:endParaRPr lang="sv-SE"/>
          </a:p>
        </p:txBody>
      </p:sp>
      <p:sp>
        <p:nvSpPr>
          <p:cNvPr id="6" name="Rectangle 7"/>
          <p:cNvSpPr>
            <a:spLocks noGrp="1" noChangeArrowheads="1"/>
          </p:cNvSpPr>
          <p:nvPr>
            <p:ph type="sldNum" sz="quarter" idx="5"/>
          </p:nvPr>
        </p:nvSpPr>
        <p:spPr>
          <a:ln/>
        </p:spPr>
        <p:txBody>
          <a:bodyPr/>
          <a:lstStyle/>
          <a:p>
            <a:fld id="{FCC2FC6E-2B9E-47D8-9560-2C6E79265AA4}" type="slidenum">
              <a:rPr lang="sv-SE"/>
              <a:pPr/>
              <a:t>8</a:t>
            </a:fld>
            <a:endParaRPr lang="sv-SE"/>
          </a:p>
        </p:txBody>
      </p:sp>
      <p:sp>
        <p:nvSpPr>
          <p:cNvPr id="278530" name="Rectangle 2"/>
          <p:cNvSpPr>
            <a:spLocks noGrp="1" noRot="1" noChangeAspect="1" noChangeArrowheads="1" noTextEdit="1"/>
          </p:cNvSpPr>
          <p:nvPr>
            <p:ph type="sldImg"/>
          </p:nvPr>
        </p:nvSpPr>
        <p:spPr>
          <a:xfrm>
            <a:off x="919163" y="744538"/>
            <a:ext cx="4960937" cy="3722687"/>
          </a:xfrm>
          <a:ln/>
        </p:spPr>
      </p:sp>
      <p:sp>
        <p:nvSpPr>
          <p:cNvPr id="278531" name="Rectangle 3"/>
          <p:cNvSpPr>
            <a:spLocks noGrp="1" noChangeArrowheads="1"/>
          </p:cNvSpPr>
          <p:nvPr>
            <p:ph type="body" idx="1"/>
          </p:nvPr>
        </p:nvSpPr>
        <p:spPr>
          <a:xfrm>
            <a:off x="680245" y="4714956"/>
            <a:ext cx="5437186" cy="4467383"/>
          </a:xfrm>
        </p:spPr>
        <p:txBody>
          <a:bodyPr/>
          <a:lstStyle/>
          <a:p>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312221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47932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863368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2363864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a med element, bild och text">
    <p:spTree>
      <p:nvGrpSpPr>
        <p:cNvPr id="1" name=""/>
        <p:cNvGrpSpPr/>
        <p:nvPr/>
      </p:nvGrpSpPr>
      <p:grpSpPr>
        <a:xfrm>
          <a:off x="0" y="0"/>
          <a:ext cx="0" cy="0"/>
          <a:chOff x="0" y="0"/>
          <a:chExt cx="0" cy="0"/>
        </a:xfrm>
      </p:grpSpPr>
      <p:sp>
        <p:nvSpPr>
          <p:cNvPr id="2" name="Rubrik 1"/>
          <p:cNvSpPr>
            <a:spLocks noGrp="1"/>
          </p:cNvSpPr>
          <p:nvPr>
            <p:ph type="title"/>
          </p:nvPr>
        </p:nvSpPr>
        <p:spPr>
          <a:xfrm>
            <a:off x="4932040" y="338307"/>
            <a:ext cx="3384376" cy="1015663"/>
          </a:xfrm>
        </p:spPr>
        <p:txBody>
          <a:bodyPr>
            <a:spAutoFit/>
          </a:bodyPr>
          <a:lstStyle/>
          <a:p>
            <a:r>
              <a:rPr lang="sv-SE" smtClean="0"/>
              <a:t>Klicka här för att ändra format</a:t>
            </a:r>
            <a:endParaRPr lang="sv-SE" dirty="0"/>
          </a:p>
        </p:txBody>
      </p:sp>
      <p:sp>
        <p:nvSpPr>
          <p:cNvPr id="3" name="Platshållare för innehåll 2"/>
          <p:cNvSpPr>
            <a:spLocks noGrp="1"/>
          </p:cNvSpPr>
          <p:nvPr>
            <p:ph idx="1"/>
          </p:nvPr>
        </p:nvSpPr>
        <p:spPr>
          <a:xfrm>
            <a:off x="4932040" y="1600202"/>
            <a:ext cx="3384376" cy="4525963"/>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bild 4"/>
          <p:cNvSpPr>
            <a:spLocks noGrp="1"/>
          </p:cNvSpPr>
          <p:nvPr>
            <p:ph type="pic" sz="quarter" idx="10"/>
          </p:nvPr>
        </p:nvSpPr>
        <p:spPr>
          <a:xfrm>
            <a:off x="611188" y="0"/>
            <a:ext cx="3960812" cy="6858000"/>
          </a:xfrm>
        </p:spPr>
        <p:txBody>
          <a:bodyPr rtlCol="0">
            <a:normAutofit/>
          </a:bodyPr>
          <a:lstStyle/>
          <a:p>
            <a:pPr lvl="0"/>
            <a:r>
              <a:rPr lang="sv-SE" noProof="0" smtClean="0"/>
              <a:t>Klicka på ikonen för att lägga till en bild</a:t>
            </a:r>
            <a:endParaRPr lang="sv-SE"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a med element, diagrag och text">
    <p:spTree>
      <p:nvGrpSpPr>
        <p:cNvPr id="1" name=""/>
        <p:cNvGrpSpPr/>
        <p:nvPr/>
      </p:nvGrpSpPr>
      <p:grpSpPr>
        <a:xfrm>
          <a:off x="0" y="0"/>
          <a:ext cx="0" cy="0"/>
          <a:chOff x="0" y="0"/>
          <a:chExt cx="0" cy="0"/>
        </a:xfrm>
      </p:grpSpPr>
      <p:sp>
        <p:nvSpPr>
          <p:cNvPr id="2" name="Rubrik 1"/>
          <p:cNvSpPr>
            <a:spLocks noGrp="1"/>
          </p:cNvSpPr>
          <p:nvPr>
            <p:ph type="title"/>
          </p:nvPr>
        </p:nvSpPr>
        <p:spPr>
          <a:xfrm>
            <a:off x="4932040" y="338307"/>
            <a:ext cx="3384376" cy="1015663"/>
          </a:xfrm>
        </p:spPr>
        <p:txBody>
          <a:bodyPr>
            <a:spAutoFit/>
          </a:bodyPr>
          <a:lstStyle/>
          <a:p>
            <a:r>
              <a:rPr lang="sv-SE" smtClean="0"/>
              <a:t>Klicka här för att ändra format</a:t>
            </a:r>
            <a:endParaRPr lang="sv-SE" dirty="0"/>
          </a:p>
        </p:txBody>
      </p:sp>
      <p:sp>
        <p:nvSpPr>
          <p:cNvPr id="3" name="Platshållare för innehåll 2"/>
          <p:cNvSpPr>
            <a:spLocks noGrp="1"/>
          </p:cNvSpPr>
          <p:nvPr>
            <p:ph idx="1"/>
          </p:nvPr>
        </p:nvSpPr>
        <p:spPr>
          <a:xfrm>
            <a:off x="4932040" y="1600202"/>
            <a:ext cx="3384376" cy="4525963"/>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diagram 5"/>
          <p:cNvSpPr>
            <a:spLocks noGrp="1"/>
          </p:cNvSpPr>
          <p:nvPr>
            <p:ph type="chart" sz="quarter" idx="10"/>
          </p:nvPr>
        </p:nvSpPr>
        <p:spPr>
          <a:xfrm>
            <a:off x="611188" y="0"/>
            <a:ext cx="3960812" cy="3429000"/>
          </a:xfrm>
        </p:spPr>
        <p:txBody>
          <a:bodyPr rtlCol="0">
            <a:normAutofit/>
          </a:bodyPr>
          <a:lstStyle/>
          <a:p>
            <a:pPr lvl="0"/>
            <a:r>
              <a:rPr lang="sv-SE" noProof="0" smtClean="0"/>
              <a:t>Klicka på ikonen för att lägga till ett diagram</a:t>
            </a:r>
            <a:endParaRPr lang="sv-SE" noProof="0"/>
          </a:p>
        </p:txBody>
      </p:sp>
      <p:sp>
        <p:nvSpPr>
          <p:cNvPr id="8" name="Platshållare för diagram 7"/>
          <p:cNvSpPr>
            <a:spLocks noGrp="1"/>
          </p:cNvSpPr>
          <p:nvPr>
            <p:ph type="chart" sz="quarter" idx="11"/>
          </p:nvPr>
        </p:nvSpPr>
        <p:spPr>
          <a:xfrm>
            <a:off x="611188" y="3429000"/>
            <a:ext cx="3960812" cy="3429000"/>
          </a:xfrm>
        </p:spPr>
        <p:txBody>
          <a:bodyPr rtlCol="0">
            <a:normAutofit/>
          </a:bodyPr>
          <a:lstStyle/>
          <a:p>
            <a:pPr lvl="0"/>
            <a:r>
              <a:rPr lang="sv-SE" noProof="0" smtClean="0"/>
              <a:t>Klicka på ikonen för att lägga till ett diagram</a:t>
            </a:r>
            <a:endParaRPr lang="sv-SE"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a med element och bild">
    <p:spTree>
      <p:nvGrpSpPr>
        <p:cNvPr id="1" name=""/>
        <p:cNvGrpSpPr/>
        <p:nvPr/>
      </p:nvGrpSpPr>
      <p:grpSpPr>
        <a:xfrm>
          <a:off x="0" y="0"/>
          <a:ext cx="0" cy="0"/>
          <a:chOff x="0" y="0"/>
          <a:chExt cx="0" cy="0"/>
        </a:xfrm>
      </p:grpSpPr>
      <p:sp>
        <p:nvSpPr>
          <p:cNvPr id="5" name="Platshållare för bild 4"/>
          <p:cNvSpPr>
            <a:spLocks noGrp="1"/>
          </p:cNvSpPr>
          <p:nvPr>
            <p:ph type="pic" sz="quarter" idx="10"/>
          </p:nvPr>
        </p:nvSpPr>
        <p:spPr>
          <a:xfrm>
            <a:off x="611188" y="0"/>
            <a:ext cx="7705228" cy="6858000"/>
          </a:xfrm>
        </p:spPr>
        <p:txBody>
          <a:bodyPr rtlCol="0">
            <a:normAutofit/>
          </a:bodyPr>
          <a:lstStyle/>
          <a:p>
            <a:pPr lvl="0"/>
            <a:r>
              <a:rPr lang="sv-SE" noProof="0" smtClean="0"/>
              <a:t>Klicka på ikonen för att lägga till en bild</a:t>
            </a:r>
            <a:endParaRPr lang="sv-SE" noProof="0"/>
          </a:p>
        </p:txBody>
      </p:sp>
      <p:sp>
        <p:nvSpPr>
          <p:cNvPr id="2" name="Rubrik 1"/>
          <p:cNvSpPr>
            <a:spLocks noGrp="1"/>
          </p:cNvSpPr>
          <p:nvPr>
            <p:ph type="title"/>
          </p:nvPr>
        </p:nvSpPr>
        <p:spPr>
          <a:xfrm>
            <a:off x="1187624" y="338307"/>
            <a:ext cx="3384376" cy="1015663"/>
          </a:xfrm>
        </p:spPr>
        <p:txBody>
          <a:bodyPr>
            <a:spAutoFit/>
          </a:bodyPr>
          <a:lstStyle>
            <a:lvl1pPr>
              <a:defRPr>
                <a:solidFill>
                  <a:schemeClr val="bg1"/>
                </a:solidFill>
              </a:defRPr>
            </a:lvl1pPr>
          </a:lstStyle>
          <a:p>
            <a:r>
              <a:rPr lang="sv-SE" smtClean="0"/>
              <a:t>Klicka här för att ändra format</a:t>
            </a:r>
            <a:endParaRPr lang="sv-S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129594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2648298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2851538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397819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1868559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1157156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2145970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12341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1876562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38239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1454721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0996FC9-CCE7-4BCA-AEC6-E535DE013ABF}"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783A485-11A8-4A32-83ED-831B11349C35}" type="slidenum">
              <a:rPr lang="sv-SE" smtClean="0"/>
              <a:pPr/>
              <a:t>‹#›</a:t>
            </a:fld>
            <a:endParaRPr lang="sv-SE"/>
          </a:p>
        </p:txBody>
      </p:sp>
    </p:spTree>
    <p:extLst>
      <p:ext uri="{BB962C8B-B14F-4D97-AF65-F5344CB8AC3E}">
        <p14:creationId xmlns:p14="http://schemas.microsoft.com/office/powerpoint/2010/main" val="69220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173682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272490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53420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404019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416634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85278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79B111D-15B3-4FF1-9F87-F010853616A7}" type="datetimeFigureOut">
              <a:rPr lang="sv-SE" smtClean="0"/>
              <a:pPr/>
              <a:t>2017-08-25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FFCD03B-B3A1-4D7A-8684-79CD868DE202}" type="slidenum">
              <a:rPr lang="sv-SE" smtClean="0"/>
              <a:pPr/>
              <a:t>‹#›</a:t>
            </a:fld>
            <a:endParaRPr lang="sv-SE"/>
          </a:p>
        </p:txBody>
      </p:sp>
    </p:spTree>
    <p:extLst>
      <p:ext uri="{BB962C8B-B14F-4D97-AF65-F5344CB8AC3E}">
        <p14:creationId xmlns:p14="http://schemas.microsoft.com/office/powerpoint/2010/main" val="3809703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B111D-15B3-4FF1-9F87-F010853616A7}" type="datetimeFigureOut">
              <a:rPr lang="sv-SE" smtClean="0"/>
              <a:pPr/>
              <a:t>2017-08-25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CD03B-B3A1-4D7A-8684-79CD868DE202}" type="slidenum">
              <a:rPr lang="sv-SE" smtClean="0"/>
              <a:pPr/>
              <a:t>‹#›</a:t>
            </a:fld>
            <a:endParaRPr lang="sv-SE"/>
          </a:p>
        </p:txBody>
      </p:sp>
    </p:spTree>
    <p:extLst>
      <p:ext uri="{BB962C8B-B14F-4D97-AF65-F5344CB8AC3E}">
        <p14:creationId xmlns:p14="http://schemas.microsoft.com/office/powerpoint/2010/main" val="40769641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56" r:id="rId13"/>
    <p:sldLayoutId id="2147483655" r:id="rId14"/>
    <p:sldLayoutId id="214748365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96FC9-CCE7-4BCA-AEC6-E535DE013ABF}" type="datetimeFigureOut">
              <a:rPr lang="sv-SE" smtClean="0"/>
              <a:pPr/>
              <a:t>2017-08-25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3A485-11A8-4A32-83ED-831B11349C35}" type="slidenum">
              <a:rPr lang="sv-SE" smtClean="0"/>
              <a:pPr/>
              <a:t>‹#›</a:t>
            </a:fld>
            <a:endParaRPr lang="sv-SE"/>
          </a:p>
        </p:txBody>
      </p:sp>
    </p:spTree>
    <p:extLst>
      <p:ext uri="{BB962C8B-B14F-4D97-AF65-F5344CB8AC3E}">
        <p14:creationId xmlns:p14="http://schemas.microsoft.com/office/powerpoint/2010/main" val="38680769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sk&#229;neluft.se/" TargetMode="External"/><Relationship Id="rId2" Type="http://schemas.openxmlformats.org/officeDocument/2006/relationships/hyperlink" Target="http://www.naturvardsverket.se/Sa-mar-miljon/Klimat-och-luft/Luftfororeninga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naturvardsverket.se/Sa-mar-miljon/Klimat-och-luft/Luftfororeninga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utslappisiffror.naturvardsverket.se/Sok/Anlaggningssida/?pid=3095" TargetMode="External"/><Relationship Id="rId2" Type="http://schemas.openxmlformats.org/officeDocument/2006/relationships/hyperlink" Target="http://utslappisiffror.naturvardsverket.se/Sok/Anlaggningssida/?pid=2852"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wikipedia.org/wiki/Fil:SWE-Map_Kommuner2007.sv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6.png"/><Relationship Id="rId7" Type="http://schemas.openxmlformats.org/officeDocument/2006/relationships/hyperlink" Target="https://se.dreamstime.com/arkivfoto-svart-kedja-p-vit-bakgrund-image41207484" TargetMode="External"/><Relationship Id="rId2" Type="http://schemas.openxmlformats.org/officeDocument/2006/relationships/hyperlink" Target="http://www.dagensluft.se/"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548680"/>
            <a:ext cx="8229600" cy="5577483"/>
          </a:xfrm>
        </p:spPr>
        <p:txBody>
          <a:bodyPr/>
          <a:lstStyle/>
          <a:p>
            <a:pPr marL="0" indent="0" algn="ctr">
              <a:buNone/>
            </a:pPr>
            <a:r>
              <a:rPr lang="sv-SE" b="1" dirty="0" smtClean="0"/>
              <a:t>Samordnad </a:t>
            </a:r>
            <a:r>
              <a:rPr lang="sv-SE" b="1" dirty="0"/>
              <a:t>kontroll av luftkvalitet </a:t>
            </a:r>
            <a:endParaRPr lang="sv-SE" b="1" dirty="0" smtClean="0"/>
          </a:p>
          <a:p>
            <a:pPr marL="0" indent="0" algn="ctr">
              <a:buNone/>
            </a:pPr>
            <a:r>
              <a:rPr lang="sv-SE" b="1" dirty="0" smtClean="0"/>
              <a:t>inom samverkansområdet Skåne</a:t>
            </a:r>
          </a:p>
          <a:p>
            <a:pPr marL="0" indent="0" algn="ctr">
              <a:buNone/>
            </a:pPr>
            <a:endParaRPr lang="sv-SE" sz="800" b="1" dirty="0" smtClean="0"/>
          </a:p>
          <a:p>
            <a:pPr marL="0" indent="0" algn="ctr">
              <a:buNone/>
            </a:pPr>
            <a:r>
              <a:rPr lang="sv-SE" sz="2000" b="1" dirty="0" smtClean="0"/>
              <a:t>Årsmöte </a:t>
            </a:r>
          </a:p>
          <a:p>
            <a:pPr marL="0" indent="0" algn="ctr">
              <a:buNone/>
            </a:pPr>
            <a:r>
              <a:rPr lang="sv-SE" sz="2000" b="1" dirty="0" smtClean="0"/>
              <a:t>2017-08-28</a:t>
            </a:r>
            <a:endParaRPr lang="sv-SE" sz="2000" b="1"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725" t="29276" r="15103" b="22062"/>
          <a:stretch/>
        </p:blipFill>
        <p:spPr bwMode="auto">
          <a:xfrm>
            <a:off x="2899048" y="2492896"/>
            <a:ext cx="3312368" cy="336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035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1600" y="260648"/>
            <a:ext cx="7200800" cy="642860"/>
          </a:xfrm>
        </p:spPr>
        <p:txBody>
          <a:bodyPr>
            <a:noAutofit/>
          </a:bodyPr>
          <a:lstStyle/>
          <a:p>
            <a:pPr>
              <a:spcBef>
                <a:spcPts val="0"/>
              </a:spcBef>
            </a:pPr>
            <a:r>
              <a:rPr lang="sv-SE" sz="1800" b="1" dirty="0" smtClean="0">
                <a:latin typeface="Arial" panose="020B0604020202020204" pitchFamily="34" charset="0"/>
                <a:ea typeface="Verdana" panose="020B0604030504040204" pitchFamily="34" charset="0"/>
                <a:cs typeface="Arial" panose="020B0604020202020204" pitchFamily="34" charset="0"/>
              </a:rPr>
              <a:t>Kvalitén höjs när data samordnas </a:t>
            </a:r>
            <a:r>
              <a:rPr lang="sv-SE" sz="1800" b="1" dirty="0">
                <a:latin typeface="Arial" panose="020B0604020202020204" pitchFamily="34" charset="0"/>
                <a:ea typeface="Verdana" panose="020B0604030504040204" pitchFamily="34" charset="0"/>
                <a:cs typeface="Arial" panose="020B0604020202020204" pitchFamily="34" charset="0"/>
              </a:rPr>
              <a:t/>
            </a:r>
            <a:br>
              <a:rPr lang="sv-SE" sz="1800" b="1" dirty="0">
                <a:latin typeface="Arial" panose="020B0604020202020204" pitchFamily="34" charset="0"/>
                <a:ea typeface="Verdana" panose="020B0604030504040204" pitchFamily="34" charset="0"/>
                <a:cs typeface="Arial" panose="020B0604020202020204" pitchFamily="34" charset="0"/>
              </a:rPr>
            </a:br>
            <a:endParaRPr lang="sv-SE" sz="1800" b="1" dirty="0">
              <a:latin typeface="Arial" panose="020B0604020202020204" pitchFamily="34" charset="0"/>
              <a:ea typeface="Verdana" panose="020B0604030504040204" pitchFamily="34" charset="0"/>
              <a:cs typeface="Arial" panose="020B0604020202020204" pitchFamily="34" charset="0"/>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4" t="10426" r="11793" b="11376"/>
          <a:stretch/>
        </p:blipFill>
        <p:spPr bwMode="auto">
          <a:xfrm>
            <a:off x="197094" y="887831"/>
            <a:ext cx="3942858" cy="29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04" t="10714" r="11267" b="11729"/>
          <a:stretch/>
        </p:blipFill>
        <p:spPr bwMode="auto">
          <a:xfrm>
            <a:off x="89580" y="3880214"/>
            <a:ext cx="4050372" cy="295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Bildobjekt 8"/>
          <p:cNvPicPr>
            <a:picLocks noChangeAspect="1"/>
          </p:cNvPicPr>
          <p:nvPr/>
        </p:nvPicPr>
        <p:blipFill>
          <a:blip r:embed="rId4" cstate="print"/>
          <a:stretch>
            <a:fillRect/>
          </a:stretch>
        </p:blipFill>
        <p:spPr>
          <a:xfrm>
            <a:off x="8316906" y="6028387"/>
            <a:ext cx="792088" cy="746640"/>
          </a:xfrm>
          <a:prstGeom prst="rect">
            <a:avLst/>
          </a:prstGeom>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60" t="17997" r="65882" b="33939"/>
          <a:stretch/>
        </p:blipFill>
        <p:spPr bwMode="auto">
          <a:xfrm>
            <a:off x="4283968" y="1268760"/>
            <a:ext cx="4356783" cy="39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232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4680" y="197320"/>
            <a:ext cx="8964488" cy="576064"/>
          </a:xfrm>
        </p:spPr>
        <p:txBody>
          <a:bodyPr>
            <a:normAutofit/>
          </a:bodyPr>
          <a:lstStyle/>
          <a:p>
            <a:pPr algn="ctr"/>
            <a:r>
              <a:rPr lang="sv-SE" sz="1800" b="1" dirty="0" smtClean="0">
                <a:latin typeface="Arial" panose="020B0604020202020204" pitchFamily="34" charset="0"/>
                <a:ea typeface="Verdana" panose="020B0604030504040204" pitchFamily="34" charset="0"/>
                <a:cs typeface="Arial" panose="020B0604020202020204" pitchFamily="34" charset="0"/>
              </a:rPr>
              <a:t>Mätstationerna inom samverkansområdet som uppfyller kraven. </a:t>
            </a:r>
            <a:endParaRPr lang="sv-SE" sz="1800" b="1" dirty="0">
              <a:latin typeface="Arial" panose="020B0604020202020204" pitchFamily="34" charset="0"/>
              <a:ea typeface="Verdana" panose="020B0604030504040204" pitchFamily="34" charset="0"/>
              <a:cs typeface="Arial" panose="020B0604020202020204" pitchFamily="34" charset="0"/>
            </a:endParaRP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60" t="17997" r="65882" b="33939"/>
          <a:stretch/>
        </p:blipFill>
        <p:spPr bwMode="auto">
          <a:xfrm>
            <a:off x="5565677" y="692697"/>
            <a:ext cx="345376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ruta 9"/>
          <p:cNvSpPr txBox="1"/>
          <p:nvPr/>
        </p:nvSpPr>
        <p:spPr>
          <a:xfrm>
            <a:off x="251520" y="3933056"/>
            <a:ext cx="8892480" cy="2739211"/>
          </a:xfrm>
          <a:prstGeom prst="rect">
            <a:avLst/>
          </a:prstGeom>
          <a:noFill/>
        </p:spPr>
        <p:txBody>
          <a:bodyPr wrap="square" rtlCol="0">
            <a:spAutoFit/>
          </a:bodyPr>
          <a:lstStyle/>
          <a:p>
            <a:pPr>
              <a:buFont typeface="Arial" pitchFamily="34" charset="0"/>
              <a:buChar char="•"/>
            </a:pPr>
            <a:r>
              <a:rPr lang="sv-SE" sz="1400" dirty="0" smtClean="0"/>
              <a:t>  Mätstationerna har valts utifrån att de uppfyller kriterierna för godkända mätplatser som beskrivs i Naturvårdsverkets handbok (Luftguiden (2014:1). </a:t>
            </a:r>
          </a:p>
          <a:p>
            <a:pPr>
              <a:buFont typeface="Arial" pitchFamily="34" charset="0"/>
              <a:buChar char="•"/>
            </a:pPr>
            <a:endParaRPr lang="sv-SE" sz="1400" dirty="0" smtClean="0"/>
          </a:p>
          <a:p>
            <a:pPr>
              <a:buFont typeface="Arial" pitchFamily="34" charset="0"/>
              <a:buChar char="•"/>
            </a:pPr>
            <a:r>
              <a:rPr lang="sv-SE" sz="1400" dirty="0" smtClean="0"/>
              <a:t>  Enligt 19 § i Naturvårdsverkets föreskrifter om kontroll av luftkvalitet (NFS 2013:11) ska kontinuerliga mätningar ske med referensmetoder eller annan likvärdig metod.</a:t>
            </a:r>
          </a:p>
          <a:p>
            <a:pPr>
              <a:buFont typeface="Arial" pitchFamily="34" charset="0"/>
              <a:buChar char="•"/>
            </a:pPr>
            <a:endParaRPr lang="sv-SE" sz="1400" dirty="0" smtClean="0"/>
          </a:p>
          <a:p>
            <a:pPr>
              <a:buFont typeface="Arial" pitchFamily="34" charset="0"/>
              <a:buChar char="•"/>
            </a:pPr>
            <a:r>
              <a:rPr lang="sv-SE" sz="1400" dirty="0" smtClean="0"/>
              <a:t> Några av Skånes äldsta mätstationer är placerade i taknivå och uppfyller inte kriterierna på grund av en för hög mäthöjd samt att vissa av takstationerna har tydlig påverkan av enskilda utsläppskällor. Takmätningarna har dock ett stort värde lokalt för respektive kommun. Dessutom är takstationer med långa mätserier värdefulla för att ge möjlighet att följa trender i luftföreningshalter långt tillbaka i tiden. </a:t>
            </a:r>
            <a:endParaRPr lang="sv-SE" sz="1400" dirty="0"/>
          </a:p>
          <a:p>
            <a:pPr>
              <a:buFont typeface="Arial" pitchFamily="34" charset="0"/>
              <a:buChar char="•"/>
            </a:pPr>
            <a:endParaRPr lang="sv-SE" sz="1400" dirty="0" smtClean="0"/>
          </a:p>
          <a:p>
            <a:pPr>
              <a:buFont typeface="Arial" pitchFamily="34" charset="0"/>
              <a:buChar char="•"/>
            </a:pPr>
            <a:r>
              <a:rPr lang="sv-SE" sz="1400" dirty="0" smtClean="0"/>
              <a:t>Hur ska Takmätningarna hanteras i </a:t>
            </a:r>
            <a:r>
              <a:rPr lang="sv-SE" sz="1400" dirty="0" smtClean="0">
                <a:latin typeface="Arial" panose="020B0604020202020204" pitchFamily="34" charset="0"/>
                <a:ea typeface="Verdana" panose="020B0604030504040204" pitchFamily="34" charset="0"/>
                <a:cs typeface="Arial" panose="020B0604020202020204" pitchFamily="34" charset="0"/>
              </a:rPr>
              <a:t>samverkansområdet framöver ?</a:t>
            </a:r>
            <a:endParaRPr lang="sv-SE" sz="1400" dirty="0"/>
          </a:p>
        </p:txBody>
      </p:sp>
      <p:graphicFrame>
        <p:nvGraphicFramePr>
          <p:cNvPr id="3" name="Tabell 2"/>
          <p:cNvGraphicFramePr>
            <a:graphicFrameLocks noGrp="1"/>
          </p:cNvGraphicFramePr>
          <p:nvPr>
            <p:extLst>
              <p:ext uri="{D42A27DB-BD31-4B8C-83A1-F6EECF244321}">
                <p14:modId xmlns:p14="http://schemas.microsoft.com/office/powerpoint/2010/main" val="1049835986"/>
              </p:ext>
            </p:extLst>
          </p:nvPr>
        </p:nvGraphicFramePr>
        <p:xfrm>
          <a:off x="107504" y="836712"/>
          <a:ext cx="5650865" cy="2880318"/>
        </p:xfrm>
        <a:graphic>
          <a:graphicData uri="http://schemas.openxmlformats.org/drawingml/2006/table">
            <a:tbl>
              <a:tblPr firstRow="1">
                <a:tableStyleId>{5C22544A-7EE6-4342-B048-85BDC9FD1C3A}</a:tableStyleId>
              </a:tblPr>
              <a:tblGrid>
                <a:gridCol w="1388745"/>
                <a:gridCol w="1200150"/>
                <a:gridCol w="395605"/>
                <a:gridCol w="404495"/>
                <a:gridCol w="441325"/>
                <a:gridCol w="464185"/>
                <a:gridCol w="388620"/>
                <a:gridCol w="349885"/>
                <a:gridCol w="617855"/>
              </a:tblGrid>
              <a:tr h="205737">
                <a:tc>
                  <a:txBody>
                    <a:bodyPr/>
                    <a:lstStyle/>
                    <a:p>
                      <a:pPr>
                        <a:lnSpc>
                          <a:spcPts val="1490"/>
                        </a:lnSpc>
                        <a:spcAft>
                          <a:spcPts val="0"/>
                        </a:spcAft>
                      </a:pPr>
                      <a:r>
                        <a:rPr lang="sv-SE" sz="1000" kern="1200" dirty="0">
                          <a:effectLst/>
                        </a:rPr>
                        <a:t>Mätstationer</a:t>
                      </a:r>
                      <a:endParaRPr lang="sv-SE" sz="1200" dirty="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Mätplats</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NO</a:t>
                      </a:r>
                      <a:r>
                        <a:rPr lang="sv-SE" sz="1000" kern="1200" baseline="-25000">
                          <a:effectLst/>
                        </a:rPr>
                        <a:t>2</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NO</a:t>
                      </a:r>
                      <a:r>
                        <a:rPr lang="sv-SE" sz="1000" kern="1200" baseline="-25000">
                          <a:effectLst/>
                        </a:rPr>
                        <a:t>X</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PM</a:t>
                      </a:r>
                      <a:r>
                        <a:rPr lang="sv-SE" sz="1000" kern="1200" baseline="-25000">
                          <a:effectLst/>
                        </a:rPr>
                        <a:t>10</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PM</a:t>
                      </a:r>
                      <a:r>
                        <a:rPr lang="sv-SE" sz="1000" kern="1200" baseline="-25000">
                          <a:effectLst/>
                        </a:rPr>
                        <a:t>2,5</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SO</a:t>
                      </a:r>
                      <a:r>
                        <a:rPr lang="sv-SE" sz="1000" kern="1200" baseline="-25000">
                          <a:effectLst/>
                        </a:rPr>
                        <a:t>2</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CO</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Bensen</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b="1" u="sng" kern="1200" dirty="0">
                          <a:effectLst/>
                        </a:rPr>
                        <a:t>Gaturum</a:t>
                      </a:r>
                      <a:endParaRPr lang="sv-SE" sz="1200" b="1" u="sng"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a:effectLst/>
                        </a:rPr>
                        <a:t>Malmö</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000" kern="1200">
                          <a:effectLst/>
                        </a:rPr>
                        <a:t>Dalaplan</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000" kern="1200">
                          <a:effectLst/>
                        </a:rPr>
                        <a:t>Bergsgatan</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a:effectLst/>
                        </a:rPr>
                        <a:t>Helsingborg</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000" kern="1200">
                          <a:effectLst/>
                        </a:rPr>
                        <a:t>Drottninggatan</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endParaRPr lang="sv-SE" sz="1100">
                        <a:solidFill>
                          <a:srgbClr val="000000"/>
                        </a:solidFill>
                        <a:effectLst/>
                        <a:latin typeface="Calibri"/>
                      </a:endParaRPr>
                    </a:p>
                  </a:txBody>
                  <a:tcPr marL="68580" marR="68580" marT="0" marB="0"/>
                </a:tc>
                <a:tc>
                  <a:txBody>
                    <a:bodyPr/>
                    <a:lstStyle/>
                    <a:p>
                      <a:pPr>
                        <a:lnSpc>
                          <a:spcPct val="115000"/>
                        </a:lnSpc>
                        <a:spcAft>
                          <a:spcPts val="0"/>
                        </a:spcAft>
                      </a:pPr>
                      <a:r>
                        <a:rPr lang="sv-SE" sz="1000" kern="1200">
                          <a:effectLst/>
                        </a:rPr>
                        <a:t>S Stenbocksgatan</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a:effectLst/>
                        </a:rPr>
                        <a:t>Lund</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000" kern="1200">
                          <a:effectLst/>
                        </a:rPr>
                        <a:t>Trollebergsvägen</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i="1" kern="1200" dirty="0" smtClean="0">
                          <a:effectLst/>
                        </a:rPr>
                        <a:t>(X)</a:t>
                      </a:r>
                      <a:endParaRPr lang="sv-SE" sz="1200" i="1" dirty="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dirty="0">
                          <a:effectLst/>
                        </a:rPr>
                        <a:t>Landskrona</a:t>
                      </a:r>
                      <a:endParaRPr lang="sv-SE" sz="1200" dirty="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Eriksgatan</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a:effectLst/>
                        </a:rPr>
                        <a:t>Trelleborg</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Hamngatan</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b="1" u="sng" kern="1200" dirty="0">
                          <a:effectLst/>
                        </a:rPr>
                        <a:t>Urban bakgrund</a:t>
                      </a:r>
                      <a:endParaRPr lang="sv-SE" sz="1200" b="1" u="sng" dirty="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a:effectLst/>
                        </a:rPr>
                        <a:t>Malmö</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Rådhuset</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a:effectLst/>
                        </a:rPr>
                        <a:t>Burlöv</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Svenshögsskolan</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b="1" u="sng" kern="1200" dirty="0">
                          <a:effectLst/>
                        </a:rPr>
                        <a:t>Regional Bakgrund</a:t>
                      </a:r>
                      <a:endParaRPr lang="sv-SE" sz="1200" b="1" u="sng" dirty="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r>
              <a:tr h="205737">
                <a:tc>
                  <a:txBody>
                    <a:bodyPr/>
                    <a:lstStyle/>
                    <a:p>
                      <a:pPr>
                        <a:lnSpc>
                          <a:spcPts val="1490"/>
                        </a:lnSpc>
                        <a:spcAft>
                          <a:spcPts val="0"/>
                        </a:spcAft>
                      </a:pPr>
                      <a:r>
                        <a:rPr lang="sv-SE" sz="1000" kern="1200">
                          <a:effectLst/>
                        </a:rPr>
                        <a:t>Svalöv</a:t>
                      </a:r>
                      <a:endParaRPr lang="sv-SE" sz="1200">
                        <a:solidFill>
                          <a:srgbClr val="000000"/>
                        </a:solidFill>
                        <a:effectLst/>
                        <a:latin typeface="Garamond"/>
                        <a:ea typeface="Calibri"/>
                        <a:cs typeface="Arial"/>
                      </a:endParaRPr>
                    </a:p>
                  </a:txBody>
                  <a:tcPr marL="68580" marR="68580" marT="0" marB="0"/>
                </a:tc>
                <a:tc>
                  <a:txBody>
                    <a:bodyPr/>
                    <a:lstStyle/>
                    <a:p>
                      <a:pPr>
                        <a:lnSpc>
                          <a:spcPts val="1490"/>
                        </a:lnSpc>
                        <a:spcAft>
                          <a:spcPts val="0"/>
                        </a:spcAft>
                      </a:pPr>
                      <a:r>
                        <a:rPr lang="sv-SE" sz="1000" kern="1200">
                          <a:effectLst/>
                        </a:rPr>
                        <a:t>Vavihill/</a:t>
                      </a:r>
                      <a:r>
                        <a:rPr lang="sv-SE" sz="1000">
                          <a:effectLst/>
                        </a:rPr>
                        <a:t>Hallahus*</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X</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ts val="1490"/>
                        </a:lnSpc>
                        <a:spcAft>
                          <a:spcPts val="0"/>
                        </a:spcAft>
                      </a:pPr>
                      <a:r>
                        <a:rPr lang="sv-SE" sz="1000" kern="1200" dirty="0">
                          <a:effectLst/>
                        </a:rPr>
                        <a:t> </a:t>
                      </a:r>
                      <a:endParaRPr lang="sv-SE" sz="1200" dirty="0">
                        <a:solidFill>
                          <a:srgbClr val="000000"/>
                        </a:solidFill>
                        <a:effectLst/>
                        <a:latin typeface="Garamond"/>
                        <a:ea typeface="Calibri"/>
                        <a:cs typeface="Arial"/>
                      </a:endParaRPr>
                    </a:p>
                  </a:txBody>
                  <a:tcPr marL="68580" marR="68580" marT="0" marB="0"/>
                </a:tc>
              </a:tr>
            </a:tbl>
          </a:graphicData>
        </a:graphic>
      </p:graphicFrame>
      <p:pic>
        <p:nvPicPr>
          <p:cNvPr id="8" name="Bildobjekt 7"/>
          <p:cNvPicPr>
            <a:picLocks noChangeAspect="1"/>
          </p:cNvPicPr>
          <p:nvPr/>
        </p:nvPicPr>
        <p:blipFill>
          <a:blip r:embed="rId3" cstate="print"/>
          <a:stretch>
            <a:fillRect/>
          </a:stretch>
        </p:blipFill>
        <p:spPr>
          <a:xfrm>
            <a:off x="8316906" y="6028387"/>
            <a:ext cx="792088" cy="746640"/>
          </a:xfrm>
          <a:prstGeom prst="rect">
            <a:avLst/>
          </a:prstGeom>
        </p:spPr>
      </p:pic>
    </p:spTree>
    <p:extLst>
      <p:ext uri="{BB962C8B-B14F-4D97-AF65-F5344CB8AC3E}">
        <p14:creationId xmlns:p14="http://schemas.microsoft.com/office/powerpoint/2010/main" val="3460529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har hänt och vad är på gång ?</a:t>
            </a:r>
            <a:endParaRPr lang="sv-SE" dirty="0"/>
          </a:p>
        </p:txBody>
      </p:sp>
      <p:sp>
        <p:nvSpPr>
          <p:cNvPr id="3" name="Platshållare för innehåll 2"/>
          <p:cNvSpPr>
            <a:spLocks noGrp="1"/>
          </p:cNvSpPr>
          <p:nvPr>
            <p:ph idx="1"/>
          </p:nvPr>
        </p:nvSpPr>
        <p:spPr/>
        <p:txBody>
          <a:bodyPr>
            <a:normAutofit/>
          </a:bodyPr>
          <a:lstStyle/>
          <a:p>
            <a:r>
              <a:rPr lang="sv-SE" altLang="sv-SE" sz="1800" dirty="0">
                <a:ea typeface="Verdana" panose="020B0604030504040204" pitchFamily="34" charset="0"/>
                <a:cs typeface="Verdana" panose="020B0604030504040204" pitchFamily="34" charset="0"/>
              </a:rPr>
              <a:t>Under 2017 utfördes mätningar av bensen i samtliga </a:t>
            </a:r>
            <a:r>
              <a:rPr lang="sv-SE" altLang="sv-SE" sz="1800" b="1" dirty="0">
                <a:ea typeface="Verdana" panose="020B0604030504040204" pitchFamily="34" charset="0"/>
                <a:cs typeface="Verdana" panose="020B0604030504040204" pitchFamily="34" charset="0"/>
              </a:rPr>
              <a:t>32 </a:t>
            </a:r>
            <a:r>
              <a:rPr lang="sv-SE" altLang="sv-SE" sz="1800" dirty="0">
                <a:ea typeface="Verdana" panose="020B0604030504040204" pitchFamily="34" charset="0"/>
                <a:cs typeface="Verdana" panose="020B0604030504040204" pitchFamily="34" charset="0"/>
              </a:rPr>
              <a:t>kommuner.</a:t>
            </a:r>
          </a:p>
          <a:p>
            <a:r>
              <a:rPr lang="sv-SE" sz="1800" dirty="0" smtClean="0"/>
              <a:t>Kontrollstrategin håller på att uppdateras</a:t>
            </a:r>
          </a:p>
          <a:p>
            <a:r>
              <a:rPr lang="sv-SE" sz="1800" dirty="0" smtClean="0"/>
              <a:t>Kvalitetsprogram för samvekansområdet håller på att färdigställas.</a:t>
            </a:r>
          </a:p>
          <a:p>
            <a:r>
              <a:rPr lang="sv-SE" sz="1800" dirty="0" smtClean="0"/>
              <a:t>Årsmöte genomfört.</a:t>
            </a:r>
          </a:p>
          <a:p>
            <a:r>
              <a:rPr lang="sv-SE" sz="1800" dirty="0" smtClean="0"/>
              <a:t>Realtidsdata till nataturvårdsverket har börjat </a:t>
            </a:r>
            <a:r>
              <a:rPr lang="sv-SE" sz="1800" dirty="0"/>
              <a:t>levereras. </a:t>
            </a:r>
            <a:r>
              <a:rPr lang="sv-SE" sz="1800" dirty="0">
                <a:hlinkClick r:id="rId2"/>
              </a:rPr>
              <a:t>http://www.naturvardsverket.se/Sa-mar-miljon/Klimat-och-luft/Luftfororeningar</a:t>
            </a:r>
            <a:r>
              <a:rPr lang="sv-SE" sz="1800" dirty="0" smtClean="0">
                <a:hlinkClick r:id="rId2"/>
              </a:rPr>
              <a:t>/</a:t>
            </a:r>
            <a:endParaRPr lang="sv-SE" sz="1800" dirty="0" smtClean="0"/>
          </a:p>
          <a:p>
            <a:r>
              <a:rPr lang="sv-SE" sz="1800" dirty="0" smtClean="0"/>
              <a:t>Två nyhetsbrev har skickat ut.</a:t>
            </a:r>
          </a:p>
          <a:p>
            <a:r>
              <a:rPr lang="sv-SE" sz="1800" dirty="0" smtClean="0"/>
              <a:t>Styrelsen har tagit beslut om var mätningarna av  Metaller </a:t>
            </a:r>
            <a:r>
              <a:rPr lang="sv-SE" sz="1800" dirty="0"/>
              <a:t>och </a:t>
            </a:r>
            <a:r>
              <a:rPr lang="sv-SE" sz="1800" dirty="0" err="1"/>
              <a:t>PAH:er</a:t>
            </a:r>
            <a:r>
              <a:rPr lang="sv-SE" sz="1800" dirty="0"/>
              <a:t> i </a:t>
            </a:r>
            <a:r>
              <a:rPr lang="sv-SE" sz="1800" dirty="0" smtClean="0"/>
              <a:t>ska placeras under 2018.</a:t>
            </a:r>
          </a:p>
          <a:p>
            <a:r>
              <a:rPr lang="sv-SE" sz="1800" dirty="0"/>
              <a:t>H</a:t>
            </a:r>
            <a:r>
              <a:rPr lang="sv-SE" sz="1800" dirty="0" smtClean="0"/>
              <a:t>emsidan </a:t>
            </a:r>
            <a:r>
              <a:rPr lang="sv-SE" sz="1800" dirty="0" smtClean="0">
                <a:hlinkClick r:id="rId3"/>
              </a:rPr>
              <a:t>www.skåneluft.se</a:t>
            </a:r>
            <a:r>
              <a:rPr lang="sv-SE" sz="1800" dirty="0" smtClean="0"/>
              <a:t> har byggt upp.</a:t>
            </a:r>
          </a:p>
          <a:p>
            <a:r>
              <a:rPr lang="sv-SE" sz="1800" dirty="0" smtClean="0"/>
              <a:t>Ordnat så att beräknad data för respektive kommun går att ladda ner i GIS format via hemsidan.</a:t>
            </a:r>
          </a:p>
          <a:p>
            <a:r>
              <a:rPr lang="sv-SE" sz="1800" dirty="0" smtClean="0"/>
              <a:t>Levererat modellerad data till datvärden.</a:t>
            </a:r>
          </a:p>
          <a:p>
            <a:r>
              <a:rPr lang="sv-SE" sz="1800" dirty="0" smtClean="0"/>
              <a:t>Färdigställt den mobila mätstionerna som medlemmarna kan hyra. </a:t>
            </a:r>
            <a:endParaRPr lang="sv-SE" dirty="0"/>
          </a:p>
        </p:txBody>
      </p:sp>
    </p:spTree>
    <p:extLst>
      <p:ext uri="{BB962C8B-B14F-4D97-AF65-F5344CB8AC3E}">
        <p14:creationId xmlns:p14="http://schemas.microsoft.com/office/powerpoint/2010/main" val="93831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994122"/>
          </a:xfrm>
        </p:spPr>
        <p:txBody>
          <a:bodyPr>
            <a:normAutofit/>
          </a:bodyPr>
          <a:lstStyle/>
          <a:p>
            <a:r>
              <a:rPr lang="sv-SE" sz="2800" dirty="0"/>
              <a:t>Realtidsdata </a:t>
            </a:r>
            <a:r>
              <a:rPr lang="sv-SE" sz="2800" dirty="0" smtClean="0"/>
              <a:t>levereras till </a:t>
            </a:r>
            <a:r>
              <a:rPr lang="sv-SE" sz="2800" dirty="0"/>
              <a:t>N</a:t>
            </a:r>
            <a:r>
              <a:rPr lang="sv-SE" sz="2800" dirty="0" smtClean="0"/>
              <a:t>aturvårdsverket</a:t>
            </a:r>
            <a:endParaRPr lang="sv-SE" sz="2800" dirty="0"/>
          </a:p>
        </p:txBody>
      </p:sp>
      <p:sp>
        <p:nvSpPr>
          <p:cNvPr id="3" name="Platshållare för innehåll 2"/>
          <p:cNvSpPr>
            <a:spLocks noGrp="1"/>
          </p:cNvSpPr>
          <p:nvPr>
            <p:ph idx="1"/>
          </p:nvPr>
        </p:nvSpPr>
        <p:spPr>
          <a:xfrm>
            <a:off x="639090" y="6237312"/>
            <a:ext cx="8229600" cy="493515"/>
          </a:xfrm>
        </p:spPr>
        <p:txBody>
          <a:bodyPr>
            <a:normAutofit fontScale="85000" lnSpcReduction="10000"/>
          </a:bodyPr>
          <a:lstStyle/>
          <a:p>
            <a:r>
              <a:rPr lang="sv-SE" sz="2000" dirty="0">
                <a:hlinkClick r:id="rId2"/>
              </a:rPr>
              <a:t>http://www.naturvardsverket.se/Sa-mar-miljon/Klimat-och-luft/Luftfororeningar</a:t>
            </a:r>
            <a:r>
              <a:rPr lang="sv-SE" sz="2000" dirty="0" smtClean="0">
                <a:hlinkClick r:id="rId2"/>
              </a:rPr>
              <a:t>/</a:t>
            </a:r>
            <a:endParaRPr lang="sv-SE" sz="2000" dirty="0" smtClean="0"/>
          </a:p>
          <a:p>
            <a:endParaRPr lang="sv-SE"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335" t="12060" r="3150" b="12819"/>
          <a:stretch/>
        </p:blipFill>
        <p:spPr bwMode="auto">
          <a:xfrm>
            <a:off x="971599" y="1196752"/>
            <a:ext cx="7080037" cy="488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767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116632"/>
            <a:ext cx="8280920" cy="720080"/>
          </a:xfrm>
        </p:spPr>
        <p:txBody>
          <a:bodyPr>
            <a:normAutofit/>
          </a:bodyPr>
          <a:lstStyle/>
          <a:p>
            <a:r>
              <a:rPr lang="sv-SE" sz="1800" b="1" dirty="0" smtClean="0">
                <a:latin typeface="Arial" panose="020B0604020202020204" pitchFamily="34" charset="0"/>
                <a:ea typeface="Verdana" panose="020B0604030504040204" pitchFamily="34" charset="0"/>
                <a:cs typeface="Arial" panose="020B0604020202020204" pitchFamily="34" charset="0"/>
              </a:rPr>
              <a:t>Kontrollkrav för samverkansområdet enligt kontrollstrategin för 2017.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3231"/>
            <a:ext cx="591185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Bildobjekt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123232"/>
            <a:ext cx="3347864" cy="2022524"/>
          </a:xfrm>
          <a:prstGeom prst="rect">
            <a:avLst/>
          </a:prstGeom>
          <a:noFill/>
          <a:ln>
            <a:noFill/>
          </a:ln>
        </p:spPr>
      </p:pic>
      <p:sp>
        <p:nvSpPr>
          <p:cNvPr id="10" name="textruta 9"/>
          <p:cNvSpPr txBox="1"/>
          <p:nvPr/>
        </p:nvSpPr>
        <p:spPr>
          <a:xfrm>
            <a:off x="249652" y="3717032"/>
            <a:ext cx="8642828" cy="2092881"/>
          </a:xfrm>
          <a:prstGeom prst="rect">
            <a:avLst/>
          </a:prstGeom>
          <a:noFill/>
        </p:spPr>
        <p:txBody>
          <a:bodyPr wrap="square" rtlCol="0">
            <a:spAutoFit/>
          </a:bodyPr>
          <a:lstStyle/>
          <a:p>
            <a:pPr>
              <a:buFont typeface="Arial" pitchFamily="34" charset="0"/>
              <a:buChar char="•"/>
            </a:pPr>
            <a:r>
              <a:rPr lang="sv-SE" sz="1600" dirty="0" smtClean="0">
                <a:latin typeface="Verdana" pitchFamily="34" charset="0"/>
                <a:ea typeface="Verdana" pitchFamily="34" charset="0"/>
                <a:cs typeface="Verdana" pitchFamily="34" charset="0"/>
              </a:rPr>
              <a:t> Samverkansområdet i Skåne län  omfattar 1 300 000 invånare vilket medför att samverkansområdet ska ha minst 4 mätplatser för kvävedioxid (NO</a:t>
            </a:r>
            <a:r>
              <a:rPr lang="sv-SE" sz="1600" baseline="-25000" dirty="0" smtClean="0">
                <a:latin typeface="Verdana" pitchFamily="34" charset="0"/>
                <a:ea typeface="Verdana" pitchFamily="34" charset="0"/>
                <a:cs typeface="Verdana" pitchFamily="34" charset="0"/>
              </a:rPr>
              <a:t>2</a:t>
            </a:r>
            <a:r>
              <a:rPr lang="sv-SE" sz="1600" dirty="0" smtClean="0">
                <a:latin typeface="Verdana" pitchFamily="34" charset="0"/>
                <a:ea typeface="Verdana" pitchFamily="34" charset="0"/>
                <a:cs typeface="Verdana" pitchFamily="34" charset="0"/>
              </a:rPr>
              <a:t>), minst 6 mätplatser för partiklar (PM</a:t>
            </a:r>
            <a:r>
              <a:rPr lang="sv-SE" sz="1600" baseline="-25000" dirty="0" smtClean="0">
                <a:latin typeface="Verdana" pitchFamily="34" charset="0"/>
                <a:ea typeface="Verdana" pitchFamily="34" charset="0"/>
                <a:cs typeface="Verdana" pitchFamily="34" charset="0"/>
              </a:rPr>
              <a:t>10 </a:t>
            </a:r>
            <a:r>
              <a:rPr lang="sv-SE" sz="1600" dirty="0" smtClean="0">
                <a:latin typeface="Verdana" pitchFamily="34" charset="0"/>
                <a:ea typeface="Verdana" pitchFamily="34" charset="0"/>
                <a:cs typeface="Verdana" pitchFamily="34" charset="0"/>
              </a:rPr>
              <a:t>och PM</a:t>
            </a:r>
            <a:r>
              <a:rPr lang="sv-SE" sz="1600" baseline="-25000" dirty="0" smtClean="0">
                <a:latin typeface="Verdana" pitchFamily="34" charset="0"/>
                <a:ea typeface="Verdana" pitchFamily="34" charset="0"/>
                <a:cs typeface="Verdana" pitchFamily="34" charset="0"/>
              </a:rPr>
              <a:t>2,5</a:t>
            </a:r>
            <a:r>
              <a:rPr lang="sv-SE" sz="1600" dirty="0" smtClean="0">
                <a:latin typeface="Verdana" pitchFamily="34" charset="0"/>
                <a:ea typeface="Verdana" pitchFamily="34" charset="0"/>
                <a:cs typeface="Verdana" pitchFamily="34" charset="0"/>
              </a:rPr>
              <a:t>) och minst 2 mätplatser för bensen med kontinuerlig mätning. </a:t>
            </a:r>
          </a:p>
          <a:p>
            <a:pPr>
              <a:buFont typeface="Arial" pitchFamily="34" charset="0"/>
              <a:buChar char="•"/>
            </a:pPr>
            <a:endParaRPr lang="sv-SE" sz="1600" dirty="0" smtClean="0">
              <a:latin typeface="Verdana" pitchFamily="34" charset="0"/>
              <a:ea typeface="Verdana" pitchFamily="34" charset="0"/>
              <a:cs typeface="Verdana" pitchFamily="34" charset="0"/>
            </a:endParaRPr>
          </a:p>
          <a:p>
            <a:pPr>
              <a:buFont typeface="Arial" pitchFamily="34" charset="0"/>
              <a:buChar char="•"/>
            </a:pPr>
            <a:r>
              <a:rPr lang="sv-SE" sz="1600" dirty="0" smtClean="0">
                <a:latin typeface="Verdana" pitchFamily="34" charset="0"/>
                <a:ea typeface="Verdana" pitchFamily="34" charset="0"/>
                <a:cs typeface="Verdana" pitchFamily="34" charset="0"/>
              </a:rPr>
              <a:t> För övriga luftföroreningar ligger halterna under den nedre utvärderingströskeln och för dessa räcker det med modellberäkningar eller objektiv skattning. </a:t>
            </a:r>
          </a:p>
          <a:p>
            <a:endParaRPr lang="sv-SE" dirty="0"/>
          </a:p>
        </p:txBody>
      </p:sp>
      <p:sp>
        <p:nvSpPr>
          <p:cNvPr id="11" name="textruta 10"/>
          <p:cNvSpPr txBox="1"/>
          <p:nvPr/>
        </p:nvSpPr>
        <p:spPr>
          <a:xfrm>
            <a:off x="251520" y="6237312"/>
            <a:ext cx="7704856" cy="461665"/>
          </a:xfrm>
          <a:prstGeom prst="rect">
            <a:avLst/>
          </a:prstGeom>
          <a:noFill/>
        </p:spPr>
        <p:txBody>
          <a:bodyPr wrap="square" rtlCol="0">
            <a:spAutoFit/>
          </a:bodyPr>
          <a:lstStyle/>
          <a:p>
            <a:r>
              <a:rPr lang="sv-SE" sz="1200" b="1" dirty="0" smtClean="0"/>
              <a:t>Tabell </a:t>
            </a:r>
            <a:r>
              <a:rPr lang="sv-SE" sz="1200" dirty="0"/>
              <a:t>Sammanställning och klassificeringen av uppmätta halter av respektive luftföroreningar inom Skåne. (MKN=miljökvalitetsnorm, ÖUT=övre utvärderingströskel, NUT=nedre utvärderingströskel) </a:t>
            </a:r>
          </a:p>
        </p:txBody>
      </p:sp>
      <p:pic>
        <p:nvPicPr>
          <p:cNvPr id="8" name="Bildobjekt 7"/>
          <p:cNvPicPr>
            <a:picLocks noChangeAspect="1"/>
          </p:cNvPicPr>
          <p:nvPr/>
        </p:nvPicPr>
        <p:blipFill>
          <a:blip r:embed="rId4" cstate="print"/>
          <a:stretch>
            <a:fillRect/>
          </a:stretch>
        </p:blipFill>
        <p:spPr>
          <a:xfrm>
            <a:off x="8316906" y="6028387"/>
            <a:ext cx="792088" cy="746640"/>
          </a:xfrm>
          <a:prstGeom prst="rect">
            <a:avLst/>
          </a:prstGeom>
        </p:spPr>
      </p:pic>
    </p:spTree>
    <p:extLst>
      <p:ext uri="{BB962C8B-B14F-4D97-AF65-F5344CB8AC3E}">
        <p14:creationId xmlns:p14="http://schemas.microsoft.com/office/powerpoint/2010/main" val="2676339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116632"/>
            <a:ext cx="8280920" cy="720080"/>
          </a:xfrm>
        </p:spPr>
        <p:txBody>
          <a:bodyPr>
            <a:normAutofit/>
          </a:bodyPr>
          <a:lstStyle/>
          <a:p>
            <a:r>
              <a:rPr lang="sv-SE" sz="1800" b="1" dirty="0">
                <a:latin typeface="Arial" panose="020B0604020202020204" pitchFamily="34" charset="0"/>
                <a:ea typeface="Verdana" panose="020B0604030504040204" pitchFamily="34" charset="0"/>
                <a:cs typeface="Arial" panose="020B0604020202020204" pitchFamily="34" charset="0"/>
              </a:rPr>
              <a:t>Kontrollkrav för samverkansområdet enligt kontrollstrategin för </a:t>
            </a:r>
            <a:r>
              <a:rPr lang="sv-SE" sz="1800" b="1" dirty="0" smtClean="0">
                <a:latin typeface="Arial" panose="020B0604020202020204" pitchFamily="34" charset="0"/>
                <a:ea typeface="Verdana" panose="020B0604030504040204" pitchFamily="34" charset="0"/>
                <a:cs typeface="Arial" panose="020B0604020202020204" pitchFamily="34" charset="0"/>
              </a:rPr>
              <a:t>2018. </a:t>
            </a:r>
          </a:p>
        </p:txBody>
      </p:sp>
      <p:pic>
        <p:nvPicPr>
          <p:cNvPr id="9" name="Bildobjekt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123232"/>
            <a:ext cx="3347864" cy="2022524"/>
          </a:xfrm>
          <a:prstGeom prst="rect">
            <a:avLst/>
          </a:prstGeom>
          <a:noFill/>
          <a:ln>
            <a:noFill/>
          </a:ln>
        </p:spPr>
      </p:pic>
      <p:sp>
        <p:nvSpPr>
          <p:cNvPr id="10" name="textruta 9"/>
          <p:cNvSpPr txBox="1"/>
          <p:nvPr/>
        </p:nvSpPr>
        <p:spPr>
          <a:xfrm>
            <a:off x="262507" y="3390772"/>
            <a:ext cx="8642828" cy="2831544"/>
          </a:xfrm>
          <a:prstGeom prst="rect">
            <a:avLst/>
          </a:prstGeom>
          <a:noFill/>
        </p:spPr>
        <p:txBody>
          <a:bodyPr wrap="square" rtlCol="0">
            <a:spAutoFit/>
          </a:bodyPr>
          <a:lstStyle/>
          <a:p>
            <a:pPr>
              <a:buFont typeface="Arial" pitchFamily="34" charset="0"/>
              <a:buChar char="•"/>
            </a:pPr>
            <a:r>
              <a:rPr lang="sv-SE" sz="1600" dirty="0" smtClean="0">
                <a:latin typeface="Verdana" pitchFamily="34" charset="0"/>
                <a:ea typeface="Verdana" pitchFamily="34" charset="0"/>
                <a:cs typeface="Verdana" pitchFamily="34" charset="0"/>
              </a:rPr>
              <a:t> Samverkansområdet i Skåne län  omfattar 1 300 000 invånare vilket medför att samverkansområdet ska ha minst 4 mätplatser för kvävedioxid (NO</a:t>
            </a:r>
            <a:r>
              <a:rPr lang="sv-SE" sz="1600" baseline="-25000" dirty="0" smtClean="0">
                <a:latin typeface="Verdana" pitchFamily="34" charset="0"/>
                <a:ea typeface="Verdana" pitchFamily="34" charset="0"/>
                <a:cs typeface="Verdana" pitchFamily="34" charset="0"/>
              </a:rPr>
              <a:t>2</a:t>
            </a:r>
            <a:r>
              <a:rPr lang="sv-SE" sz="1600" dirty="0" smtClean="0">
                <a:latin typeface="Verdana" pitchFamily="34" charset="0"/>
                <a:ea typeface="Verdana" pitchFamily="34" charset="0"/>
                <a:cs typeface="Verdana" pitchFamily="34" charset="0"/>
              </a:rPr>
              <a:t>), minst 6 mätplatser för partiklar (PM</a:t>
            </a:r>
            <a:r>
              <a:rPr lang="sv-SE" sz="1600" baseline="-25000" dirty="0" smtClean="0">
                <a:latin typeface="Verdana" pitchFamily="34" charset="0"/>
                <a:ea typeface="Verdana" pitchFamily="34" charset="0"/>
                <a:cs typeface="Verdana" pitchFamily="34" charset="0"/>
              </a:rPr>
              <a:t>10 </a:t>
            </a:r>
            <a:r>
              <a:rPr lang="sv-SE" sz="1600" dirty="0" smtClean="0">
                <a:latin typeface="Verdana" pitchFamily="34" charset="0"/>
                <a:ea typeface="Verdana" pitchFamily="34" charset="0"/>
                <a:cs typeface="Verdana" pitchFamily="34" charset="0"/>
              </a:rPr>
              <a:t>och PM</a:t>
            </a:r>
            <a:r>
              <a:rPr lang="sv-SE" sz="1600" baseline="-25000" dirty="0" smtClean="0">
                <a:latin typeface="Verdana" pitchFamily="34" charset="0"/>
                <a:ea typeface="Verdana" pitchFamily="34" charset="0"/>
                <a:cs typeface="Verdana" pitchFamily="34" charset="0"/>
              </a:rPr>
              <a:t>2,5</a:t>
            </a:r>
            <a:r>
              <a:rPr lang="sv-SE" sz="1600" dirty="0" smtClean="0">
                <a:latin typeface="Verdana" pitchFamily="34" charset="0"/>
                <a:ea typeface="Verdana" pitchFamily="34" charset="0"/>
                <a:cs typeface="Verdana" pitchFamily="34" charset="0"/>
              </a:rPr>
              <a:t>). </a:t>
            </a:r>
          </a:p>
          <a:p>
            <a:pPr>
              <a:buFont typeface="Arial" pitchFamily="34" charset="0"/>
              <a:buChar char="•"/>
            </a:pPr>
            <a:endParaRPr lang="sv-SE" sz="1600" dirty="0" smtClean="0">
              <a:latin typeface="Verdana" pitchFamily="34" charset="0"/>
              <a:ea typeface="Verdana" pitchFamily="34" charset="0"/>
              <a:cs typeface="Verdana" pitchFamily="34" charset="0"/>
            </a:endParaRPr>
          </a:p>
          <a:p>
            <a:pPr>
              <a:buFont typeface="Arial" pitchFamily="34" charset="0"/>
              <a:buChar char="•"/>
            </a:pPr>
            <a:r>
              <a:rPr lang="sv-SE" sz="1600" dirty="0" smtClean="0">
                <a:latin typeface="Verdana" pitchFamily="34" charset="0"/>
                <a:ea typeface="Verdana" pitchFamily="34" charset="0"/>
                <a:cs typeface="Verdana" pitchFamily="34" charset="0"/>
              </a:rPr>
              <a:t> Kampanjmätningen för bensen 2017 visade att halterna låg under den nedre utvärderingströskeln, vilket innebär att modellberäkningar </a:t>
            </a:r>
            <a:r>
              <a:rPr lang="sv-SE" sz="1600" dirty="0">
                <a:latin typeface="Verdana" pitchFamily="34" charset="0"/>
                <a:ea typeface="Verdana" pitchFamily="34" charset="0"/>
                <a:cs typeface="Verdana" pitchFamily="34" charset="0"/>
              </a:rPr>
              <a:t>eller objektiv skattning. </a:t>
            </a:r>
            <a:endParaRPr lang="sv-SE" sz="1600" dirty="0" smtClean="0">
              <a:latin typeface="Verdana" pitchFamily="34" charset="0"/>
              <a:ea typeface="Verdana" pitchFamily="34" charset="0"/>
              <a:cs typeface="Verdana" pitchFamily="34" charset="0"/>
            </a:endParaRPr>
          </a:p>
          <a:p>
            <a:pPr>
              <a:buFont typeface="Arial" pitchFamily="34" charset="0"/>
              <a:buChar char="•"/>
            </a:pPr>
            <a:endParaRPr lang="sv-SE" sz="1600" dirty="0" smtClean="0">
              <a:latin typeface="Verdana" pitchFamily="34" charset="0"/>
              <a:ea typeface="Verdana" pitchFamily="34" charset="0"/>
              <a:cs typeface="Verdana" pitchFamily="34" charset="0"/>
            </a:endParaRPr>
          </a:p>
          <a:p>
            <a:pPr>
              <a:buFont typeface="Arial" pitchFamily="34" charset="0"/>
              <a:buChar char="•"/>
            </a:pPr>
            <a:r>
              <a:rPr lang="sv-SE" sz="1600" dirty="0" smtClean="0">
                <a:latin typeface="Verdana" pitchFamily="34" charset="0"/>
                <a:ea typeface="Verdana" pitchFamily="34" charset="0"/>
                <a:cs typeface="Verdana" pitchFamily="34" charset="0"/>
              </a:rPr>
              <a:t> För övriga luftföroreningar ligger halterna under den nedre utvärderingströskeln och för dessa räcker det med modellberäkningar eller objektiv skattning. </a:t>
            </a:r>
          </a:p>
          <a:p>
            <a:endParaRPr lang="sv-SE" dirty="0"/>
          </a:p>
        </p:txBody>
      </p:sp>
      <p:sp>
        <p:nvSpPr>
          <p:cNvPr id="11" name="textruta 10"/>
          <p:cNvSpPr txBox="1"/>
          <p:nvPr/>
        </p:nvSpPr>
        <p:spPr>
          <a:xfrm>
            <a:off x="251520" y="6237312"/>
            <a:ext cx="7704856" cy="461665"/>
          </a:xfrm>
          <a:prstGeom prst="rect">
            <a:avLst/>
          </a:prstGeom>
          <a:noFill/>
        </p:spPr>
        <p:txBody>
          <a:bodyPr wrap="square" rtlCol="0">
            <a:spAutoFit/>
          </a:bodyPr>
          <a:lstStyle/>
          <a:p>
            <a:r>
              <a:rPr lang="sv-SE" sz="1200" b="1" dirty="0" smtClean="0"/>
              <a:t>Tabell </a:t>
            </a:r>
            <a:r>
              <a:rPr lang="sv-SE" sz="1200" dirty="0"/>
              <a:t>Sammanställning och klassificeringen av uppmätta halter av respektive luftföroreningar inom Skåne. (MKN=miljökvalitetsnorm, ÖUT=övre utvärderingströskel, NUT=nedre utvärderingströskel) </a:t>
            </a:r>
          </a:p>
        </p:txBody>
      </p:sp>
      <p:pic>
        <p:nvPicPr>
          <p:cNvPr id="8" name="Bildobjekt 7"/>
          <p:cNvPicPr>
            <a:picLocks noChangeAspect="1"/>
          </p:cNvPicPr>
          <p:nvPr/>
        </p:nvPicPr>
        <p:blipFill>
          <a:blip r:embed="rId3" cstate="print"/>
          <a:stretch>
            <a:fillRect/>
          </a:stretch>
        </p:blipFill>
        <p:spPr>
          <a:xfrm>
            <a:off x="8316906" y="6028387"/>
            <a:ext cx="792088" cy="746640"/>
          </a:xfrm>
          <a:prstGeom prst="rect">
            <a:avLst/>
          </a:prstGeom>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78" t="47972" r="68050" b="26434"/>
          <a:stretch/>
        </p:blipFill>
        <p:spPr bwMode="auto">
          <a:xfrm>
            <a:off x="262507" y="1166831"/>
            <a:ext cx="5389614" cy="199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756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7546" y="53752"/>
            <a:ext cx="8229600" cy="1143000"/>
          </a:xfrm>
        </p:spPr>
        <p:txBody>
          <a:bodyPr>
            <a:normAutofit/>
          </a:bodyPr>
          <a:lstStyle/>
          <a:p>
            <a:r>
              <a:rPr lang="sv-SE" sz="3000" dirty="0"/>
              <a:t>Objektiv skattning inom samverkansområdet Skåne </a:t>
            </a:r>
            <a:r>
              <a:rPr lang="sv-SE" sz="3000" dirty="0" smtClean="0"/>
              <a:t>–Kommer finnas med i Kontrollstrategin för 2018.</a:t>
            </a:r>
            <a:endParaRPr lang="sv-SE" sz="3000" dirty="0"/>
          </a:p>
        </p:txBody>
      </p:sp>
      <p:pic>
        <p:nvPicPr>
          <p:cNvPr id="5222" name="Picture 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91" y="1196752"/>
            <a:ext cx="2809275" cy="540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textruta 106"/>
          <p:cNvSpPr txBox="1"/>
          <p:nvPr/>
        </p:nvSpPr>
        <p:spPr>
          <a:xfrm>
            <a:off x="3851920" y="1618805"/>
            <a:ext cx="4464496" cy="3785652"/>
          </a:xfrm>
          <a:prstGeom prst="rect">
            <a:avLst/>
          </a:prstGeom>
          <a:noFill/>
        </p:spPr>
        <p:txBody>
          <a:bodyPr wrap="square" rtlCol="0">
            <a:spAutoFit/>
          </a:bodyPr>
          <a:lstStyle/>
          <a:p>
            <a:pPr>
              <a:buFont typeface="Arial" pitchFamily="34" charset="0"/>
              <a:buChar char="•"/>
            </a:pPr>
            <a:r>
              <a:rPr lang="sv-SE" sz="1600" dirty="0" smtClean="0">
                <a:latin typeface="Verdana" pitchFamily="34" charset="0"/>
                <a:ea typeface="Verdana" pitchFamily="34" charset="0"/>
                <a:cs typeface="Verdana" pitchFamily="34" charset="0"/>
              </a:rPr>
              <a:t> I kontrollstrategin för 2018 kommer en objektiv skattning för samtliga ämnen och kommuner finnas med baserad på data från de 5 senaste åren. </a:t>
            </a:r>
          </a:p>
          <a:p>
            <a:pPr>
              <a:buFont typeface="Arial" pitchFamily="34" charset="0"/>
              <a:buChar char="•"/>
            </a:pPr>
            <a:endParaRPr lang="sv-SE" sz="1600" dirty="0" smtClean="0">
              <a:latin typeface="Verdana" pitchFamily="34" charset="0"/>
              <a:ea typeface="Verdana" pitchFamily="34" charset="0"/>
              <a:cs typeface="Verdana" pitchFamily="34" charset="0"/>
            </a:endParaRPr>
          </a:p>
          <a:p>
            <a:pPr>
              <a:buFont typeface="Arial" pitchFamily="34" charset="0"/>
              <a:buChar char="•"/>
            </a:pPr>
            <a:r>
              <a:rPr lang="sv-SE" sz="1600" dirty="0" smtClean="0">
                <a:latin typeface="Verdana" pitchFamily="34" charset="0"/>
                <a:ea typeface="Verdana" pitchFamily="34" charset="0"/>
                <a:cs typeface="Verdana" pitchFamily="34" charset="0"/>
              </a:rPr>
              <a:t> En bedömd halt samt hur bedömningen är gjord kommer också beskrivas.</a:t>
            </a:r>
          </a:p>
          <a:p>
            <a:pPr>
              <a:buFont typeface="Arial" pitchFamily="34" charset="0"/>
              <a:buChar char="•"/>
            </a:pPr>
            <a:endParaRPr lang="sv-SE" sz="1600" dirty="0" smtClean="0">
              <a:latin typeface="Verdana" pitchFamily="34" charset="0"/>
              <a:ea typeface="Verdana" pitchFamily="34" charset="0"/>
              <a:cs typeface="Verdana" pitchFamily="34" charset="0"/>
            </a:endParaRPr>
          </a:p>
          <a:p>
            <a:r>
              <a:rPr lang="sv-SE" sz="1600" dirty="0" smtClean="0">
                <a:latin typeface="Verdana" pitchFamily="34" charset="0"/>
                <a:ea typeface="Verdana" pitchFamily="34" charset="0"/>
                <a:cs typeface="Verdana" pitchFamily="34" charset="0"/>
              </a:rPr>
              <a:t>  - Kontinuerliga mätningar </a:t>
            </a:r>
          </a:p>
          <a:p>
            <a:r>
              <a:rPr lang="sv-SE" sz="1600" dirty="0" smtClean="0">
                <a:latin typeface="Verdana" pitchFamily="34" charset="0"/>
                <a:ea typeface="Verdana" pitchFamily="34" charset="0"/>
                <a:cs typeface="Verdana" pitchFamily="34" charset="0"/>
              </a:rPr>
              <a:t>  - Beräkningar </a:t>
            </a:r>
          </a:p>
          <a:p>
            <a:r>
              <a:rPr lang="sv-SE" sz="1600" dirty="0" smtClean="0">
                <a:latin typeface="Verdana" pitchFamily="34" charset="0"/>
                <a:ea typeface="Verdana" pitchFamily="34" charset="0"/>
                <a:cs typeface="Verdana" pitchFamily="34" charset="0"/>
              </a:rPr>
              <a:t>  - Kampanjmätningar</a:t>
            </a:r>
          </a:p>
          <a:p>
            <a:r>
              <a:rPr lang="sv-SE" sz="1600" dirty="0" smtClean="0">
                <a:latin typeface="Verdana" pitchFamily="34" charset="0"/>
                <a:ea typeface="Verdana" pitchFamily="34" charset="0"/>
                <a:cs typeface="Verdana" pitchFamily="34" charset="0"/>
              </a:rPr>
              <a:t>  - Kampanjmätningar i en närbelägen </a:t>
            </a:r>
          </a:p>
          <a:p>
            <a:r>
              <a:rPr lang="sv-SE" sz="1600" dirty="0">
                <a:latin typeface="Verdana" pitchFamily="34" charset="0"/>
                <a:ea typeface="Verdana" pitchFamily="34" charset="0"/>
                <a:cs typeface="Verdana" pitchFamily="34" charset="0"/>
              </a:rPr>
              <a:t> </a:t>
            </a:r>
            <a:r>
              <a:rPr lang="sv-SE" sz="1600" dirty="0" smtClean="0">
                <a:latin typeface="Verdana" pitchFamily="34" charset="0"/>
                <a:ea typeface="Verdana" pitchFamily="34" charset="0"/>
                <a:cs typeface="Verdana" pitchFamily="34" charset="0"/>
              </a:rPr>
              <a:t>   kommun eller i en kommun med</a:t>
            </a:r>
          </a:p>
          <a:p>
            <a:r>
              <a:rPr lang="sv-SE" sz="1600" dirty="0">
                <a:latin typeface="Verdana" pitchFamily="34" charset="0"/>
                <a:ea typeface="Verdana" pitchFamily="34" charset="0"/>
                <a:cs typeface="Verdana" pitchFamily="34" charset="0"/>
              </a:rPr>
              <a:t> </a:t>
            </a:r>
            <a:r>
              <a:rPr lang="sv-SE" sz="1600" dirty="0" smtClean="0">
                <a:latin typeface="Verdana" pitchFamily="34" charset="0"/>
                <a:ea typeface="Verdana" pitchFamily="34" charset="0"/>
                <a:cs typeface="Verdana" pitchFamily="34" charset="0"/>
              </a:rPr>
              <a:t>   likvärdiga förutsättningar.</a:t>
            </a:r>
            <a:endParaRPr lang="sv-SE" sz="1600" dirty="0">
              <a:latin typeface="Verdana" pitchFamily="34" charset="0"/>
              <a:ea typeface="Verdana" pitchFamily="34" charset="0"/>
              <a:cs typeface="Verdana" pitchFamily="34" charset="0"/>
            </a:endParaRPr>
          </a:p>
          <a:p>
            <a:pPr marL="285750" indent="-285750">
              <a:buFont typeface="Arial" panose="020B0604020202020204" pitchFamily="34" charset="0"/>
              <a:buChar char="•"/>
            </a:pPr>
            <a:endParaRPr lang="sv-SE" sz="1600" dirty="0" smtClean="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49617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27584" y="116632"/>
            <a:ext cx="7200800" cy="576064"/>
          </a:xfrm>
        </p:spPr>
        <p:txBody>
          <a:bodyPr>
            <a:normAutofit/>
          </a:bodyPr>
          <a:lstStyle/>
          <a:p>
            <a:pPr algn="ctr"/>
            <a:r>
              <a:rPr lang="sv-SE" sz="1800" b="1" dirty="0" smtClean="0">
                <a:latin typeface="Arial" panose="020B0604020202020204" pitchFamily="34" charset="0"/>
                <a:cs typeface="Arial" panose="020B0604020202020204" pitchFamily="34" charset="0"/>
              </a:rPr>
              <a:t>Mätstrategi 2018-2022</a:t>
            </a:r>
            <a:endParaRPr lang="sv-SE" sz="1800" b="1" dirty="0">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813690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ell 8"/>
          <p:cNvGraphicFramePr>
            <a:graphicFrameLocks noGrp="1"/>
          </p:cNvGraphicFramePr>
          <p:nvPr>
            <p:extLst>
              <p:ext uri="{D42A27DB-BD31-4B8C-83A1-F6EECF244321}">
                <p14:modId xmlns:p14="http://schemas.microsoft.com/office/powerpoint/2010/main" val="1948856547"/>
              </p:ext>
            </p:extLst>
          </p:nvPr>
        </p:nvGraphicFramePr>
        <p:xfrm>
          <a:off x="179512" y="2492896"/>
          <a:ext cx="8208913" cy="1945656"/>
        </p:xfrm>
        <a:graphic>
          <a:graphicData uri="http://schemas.openxmlformats.org/drawingml/2006/table">
            <a:tbl>
              <a:tblPr firstRow="1" firstCol="1">
                <a:tableStyleId>{5C22544A-7EE6-4342-B048-85BDC9FD1C3A}</a:tableStyleId>
              </a:tblPr>
              <a:tblGrid>
                <a:gridCol w="2455221"/>
                <a:gridCol w="1495054"/>
                <a:gridCol w="852020"/>
                <a:gridCol w="852020"/>
                <a:gridCol w="852020"/>
                <a:gridCol w="851289"/>
                <a:gridCol w="851289"/>
              </a:tblGrid>
              <a:tr h="423423">
                <a:tc>
                  <a:txBody>
                    <a:bodyPr/>
                    <a:lstStyle/>
                    <a:p>
                      <a:pPr>
                        <a:lnSpc>
                          <a:spcPct val="115000"/>
                        </a:lnSpc>
                        <a:spcAft>
                          <a:spcPts val="0"/>
                        </a:spcAft>
                      </a:pPr>
                      <a:r>
                        <a:rPr lang="sv-SE" sz="1200" dirty="0">
                          <a:effectLst/>
                        </a:rPr>
                        <a:t>Luftövervakning i Skåne</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dirty="0">
                          <a:effectLst/>
                        </a:rPr>
                        <a:t> Tidigare Mätningar</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2018</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2019</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2020</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b="1" dirty="0">
                          <a:solidFill>
                            <a:schemeClr val="bg1"/>
                          </a:solidFill>
                          <a:effectLst/>
                        </a:rPr>
                        <a:t>2021</a:t>
                      </a:r>
                      <a:endParaRPr lang="sv-SE" sz="1200" b="1" dirty="0">
                        <a:solidFill>
                          <a:schemeClr val="bg1"/>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b="1" dirty="0" smtClean="0">
                          <a:solidFill>
                            <a:schemeClr val="bg1"/>
                          </a:solidFill>
                          <a:effectLst/>
                          <a:latin typeface="+mn-lt"/>
                          <a:ea typeface="Calibri"/>
                          <a:cs typeface="Arial"/>
                        </a:rPr>
                        <a:t>2022</a:t>
                      </a:r>
                      <a:endParaRPr lang="sv-SE" sz="1200" b="1" dirty="0">
                        <a:solidFill>
                          <a:schemeClr val="bg1"/>
                        </a:solidFill>
                        <a:effectLst/>
                        <a:latin typeface="+mn-lt"/>
                        <a:ea typeface="Calibri"/>
                        <a:cs typeface="Arial"/>
                      </a:endParaRPr>
                    </a:p>
                  </a:txBody>
                  <a:tcPr marL="68580" marR="68580" marT="0" marB="0"/>
                </a:tc>
              </a:tr>
              <a:tr h="217462">
                <a:tc>
                  <a:txBody>
                    <a:bodyPr/>
                    <a:lstStyle/>
                    <a:p>
                      <a:pPr>
                        <a:lnSpc>
                          <a:spcPct val="115000"/>
                        </a:lnSpc>
                        <a:spcAft>
                          <a:spcPts val="0"/>
                        </a:spcAft>
                      </a:pPr>
                      <a:r>
                        <a:rPr lang="sv-SE" sz="1200" dirty="0">
                          <a:effectLst/>
                        </a:rPr>
                        <a:t>Tungmetaller &amp; PAH </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2018</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endParaRPr lang="sv-SE" sz="1200" b="1" dirty="0">
                        <a:solidFill>
                          <a:srgbClr val="000000"/>
                        </a:solidFill>
                        <a:effectLst/>
                        <a:latin typeface="+mn-lt"/>
                        <a:ea typeface="Calibri"/>
                        <a:cs typeface="Arial"/>
                      </a:endParaRPr>
                    </a:p>
                  </a:txBody>
                  <a:tcPr marL="68580" marR="68580" marT="0" marB="0"/>
                </a:tc>
              </a:tr>
              <a:tr h="217462">
                <a:tc>
                  <a:txBody>
                    <a:bodyPr/>
                    <a:lstStyle/>
                    <a:p>
                      <a:pPr>
                        <a:lnSpc>
                          <a:spcPct val="115000"/>
                        </a:lnSpc>
                        <a:spcAft>
                          <a:spcPts val="0"/>
                        </a:spcAft>
                      </a:pPr>
                      <a:r>
                        <a:rPr lang="sv-SE" sz="1200" dirty="0">
                          <a:effectLst/>
                        </a:rPr>
                        <a:t>Bensen (VOC) </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b="1" dirty="0" smtClean="0">
                          <a:effectLst/>
                          <a:latin typeface="+mn-lt"/>
                        </a:rPr>
                        <a:t>2017</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endParaRPr lang="sv-SE" sz="1200" b="1" dirty="0">
                        <a:solidFill>
                          <a:srgbClr val="000000"/>
                        </a:solidFill>
                        <a:effectLst/>
                        <a:latin typeface="+mn-lt"/>
                        <a:ea typeface="Calibri"/>
                        <a:cs typeface="Arial"/>
                      </a:endParaRPr>
                    </a:p>
                  </a:txBody>
                  <a:tcPr marL="68580" marR="68580" marT="0" marB="0"/>
                </a:tc>
              </a:tr>
              <a:tr h="211824">
                <a:tc>
                  <a:txBody>
                    <a:bodyPr/>
                    <a:lstStyle/>
                    <a:p>
                      <a:pPr>
                        <a:lnSpc>
                          <a:spcPct val="115000"/>
                        </a:lnSpc>
                        <a:spcAft>
                          <a:spcPts val="0"/>
                        </a:spcAft>
                      </a:pPr>
                      <a:r>
                        <a:rPr lang="en-US" sz="1200" dirty="0" err="1">
                          <a:effectLst/>
                        </a:rPr>
                        <a:t>Kväveoxider</a:t>
                      </a:r>
                      <a:r>
                        <a:rPr lang="en-US" sz="1200" dirty="0">
                          <a:effectLst/>
                        </a:rPr>
                        <a:t> (</a:t>
                      </a:r>
                      <a:r>
                        <a:rPr lang="sv-SE" sz="1200" dirty="0">
                          <a:effectLst/>
                        </a:rPr>
                        <a:t>NO</a:t>
                      </a:r>
                      <a:r>
                        <a:rPr lang="sv-SE" sz="1200" baseline="-25000" dirty="0">
                          <a:effectLst/>
                        </a:rPr>
                        <a:t>2</a:t>
                      </a:r>
                      <a:r>
                        <a:rPr lang="en-US" sz="1200" dirty="0">
                          <a:effectLst/>
                        </a:rPr>
                        <a:t>/NOx) </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b="1" dirty="0">
                          <a:effectLst/>
                          <a:latin typeface="+mn-lt"/>
                        </a:rPr>
                        <a:t>2009, 2014</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2019</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endParaRPr lang="sv-SE" sz="1200" b="1" dirty="0">
                        <a:solidFill>
                          <a:srgbClr val="000000"/>
                        </a:solidFill>
                        <a:effectLst/>
                        <a:latin typeface="+mn-lt"/>
                        <a:ea typeface="Calibri"/>
                        <a:cs typeface="Arial"/>
                      </a:endParaRPr>
                    </a:p>
                  </a:txBody>
                  <a:tcPr marL="68580" marR="68580" marT="0" marB="0"/>
                </a:tc>
              </a:tr>
              <a:tr h="217462">
                <a:tc>
                  <a:txBody>
                    <a:bodyPr/>
                    <a:lstStyle/>
                    <a:p>
                      <a:pPr>
                        <a:lnSpc>
                          <a:spcPct val="115000"/>
                        </a:lnSpc>
                        <a:spcAft>
                          <a:spcPts val="0"/>
                        </a:spcAft>
                      </a:pPr>
                      <a:r>
                        <a:rPr lang="sv-SE" sz="1200" dirty="0">
                          <a:effectLst/>
                        </a:rPr>
                        <a:t>Partiklar (PM</a:t>
                      </a:r>
                      <a:r>
                        <a:rPr lang="sv-SE" sz="1200" baseline="-25000" dirty="0">
                          <a:effectLst/>
                        </a:rPr>
                        <a:t>10</a:t>
                      </a: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2020</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smtClean="0">
                          <a:solidFill>
                            <a:srgbClr val="00B050"/>
                          </a:solidFill>
                          <a:effectLst/>
                          <a:latin typeface="+mn-lt"/>
                          <a:ea typeface="Calibri"/>
                          <a:cs typeface="Arial"/>
                        </a:rPr>
                        <a:t>2022 ?</a:t>
                      </a:r>
                      <a:endParaRPr lang="sv-SE" sz="1200" b="1" dirty="0">
                        <a:solidFill>
                          <a:srgbClr val="00B050"/>
                        </a:solidFill>
                        <a:effectLst/>
                        <a:latin typeface="+mn-lt"/>
                        <a:ea typeface="Calibri"/>
                        <a:cs typeface="Arial"/>
                      </a:endParaRPr>
                    </a:p>
                  </a:txBody>
                  <a:tcPr marL="68580" marR="68580" marT="0" marB="0"/>
                </a:tc>
              </a:tr>
              <a:tr h="223099">
                <a:tc>
                  <a:txBody>
                    <a:bodyPr/>
                    <a:lstStyle/>
                    <a:p>
                      <a:pPr>
                        <a:lnSpc>
                          <a:spcPct val="115000"/>
                        </a:lnSpc>
                        <a:spcAft>
                          <a:spcPts val="0"/>
                        </a:spcAft>
                      </a:pPr>
                      <a:r>
                        <a:rPr lang="sv-SE" sz="1200">
                          <a:effectLst/>
                        </a:rPr>
                        <a:t>Partiklar (PM</a:t>
                      </a:r>
                      <a:r>
                        <a:rPr lang="sv-SE" sz="1200" baseline="-25000">
                          <a:effectLst/>
                        </a:rPr>
                        <a:t>2,5</a:t>
                      </a:r>
                      <a:r>
                        <a:rPr lang="sv-SE" sz="1200">
                          <a:effectLst/>
                        </a:rPr>
                        <a:t>)</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a:effectLst/>
                          <a:latin typeface="+mn-lt"/>
                        </a:rPr>
                        <a:t> </a:t>
                      </a:r>
                      <a:endParaRPr lang="sv-SE" sz="1200" b="1">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2021</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smtClean="0">
                          <a:solidFill>
                            <a:srgbClr val="00B050"/>
                          </a:solidFill>
                          <a:effectLst/>
                          <a:latin typeface="+mn-lt"/>
                          <a:ea typeface="Calibri"/>
                          <a:cs typeface="Arial"/>
                        </a:rPr>
                        <a:t>2022 ?</a:t>
                      </a:r>
                      <a:endParaRPr lang="sv-SE" sz="1200" b="1" dirty="0">
                        <a:solidFill>
                          <a:srgbClr val="00B050"/>
                        </a:solidFill>
                        <a:effectLst/>
                        <a:latin typeface="+mn-lt"/>
                        <a:ea typeface="Calibri"/>
                        <a:cs typeface="Arial"/>
                      </a:endParaRPr>
                    </a:p>
                  </a:txBody>
                  <a:tcPr marL="68580" marR="68580" marT="0" marB="0"/>
                </a:tc>
              </a:tr>
              <a:tr h="217462">
                <a:tc>
                  <a:txBody>
                    <a:bodyPr/>
                    <a:lstStyle/>
                    <a:p>
                      <a:pPr>
                        <a:lnSpc>
                          <a:spcPct val="115000"/>
                        </a:lnSpc>
                        <a:spcAft>
                          <a:spcPts val="0"/>
                        </a:spcAft>
                      </a:pPr>
                      <a:r>
                        <a:rPr lang="sv-SE" sz="1200" dirty="0">
                          <a:effectLst/>
                        </a:rPr>
                        <a:t>Regional bakgrund (NO</a:t>
                      </a:r>
                      <a:r>
                        <a:rPr lang="sv-SE" sz="1200" baseline="-25000" dirty="0">
                          <a:effectLst/>
                        </a:rPr>
                        <a:t>2</a:t>
                      </a:r>
                      <a:r>
                        <a:rPr lang="sv-SE" sz="1200" dirty="0">
                          <a:effectLst/>
                        </a:rPr>
                        <a:t>/SO</a:t>
                      </a:r>
                      <a:r>
                        <a:rPr lang="sv-SE" sz="1200" baseline="-25000" dirty="0">
                          <a:effectLst/>
                        </a:rPr>
                        <a:t>2</a:t>
                      </a:r>
                      <a:r>
                        <a:rPr lang="sv-SE" sz="1200" dirty="0" smtClean="0">
                          <a:effectLst/>
                        </a:rPr>
                        <a:t>)</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b="1" dirty="0" smtClean="0">
                          <a:effectLst/>
                          <a:latin typeface="+mn-lt"/>
                        </a:rPr>
                        <a:t>2016, 2017</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 2018</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2019</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a:effectLst/>
                          <a:latin typeface="+mn-lt"/>
                        </a:rPr>
                        <a:t>2020 </a:t>
                      </a: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smtClean="0">
                          <a:solidFill>
                            <a:srgbClr val="00B050"/>
                          </a:solidFill>
                          <a:effectLst/>
                          <a:latin typeface="+mn-lt"/>
                        </a:rPr>
                        <a:t>2021*</a:t>
                      </a:r>
                      <a:r>
                        <a:rPr lang="sv-SE" sz="1200" b="1" dirty="0">
                          <a:solidFill>
                            <a:srgbClr val="00B050"/>
                          </a:solidFill>
                          <a:effectLst/>
                          <a:latin typeface="+mn-lt"/>
                        </a:rPr>
                        <a:t> </a:t>
                      </a:r>
                      <a:endParaRPr lang="sv-SE" sz="1200" b="1" dirty="0">
                        <a:solidFill>
                          <a:srgbClr val="00B05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smtClean="0">
                          <a:solidFill>
                            <a:srgbClr val="00B050"/>
                          </a:solidFill>
                          <a:effectLst/>
                          <a:latin typeface="+mn-lt"/>
                          <a:ea typeface="Calibri"/>
                          <a:cs typeface="Arial"/>
                        </a:rPr>
                        <a:t>2022*</a:t>
                      </a:r>
                      <a:endParaRPr lang="sv-SE" sz="1200" b="1" dirty="0">
                        <a:solidFill>
                          <a:srgbClr val="00B050"/>
                        </a:solidFill>
                        <a:effectLst/>
                        <a:latin typeface="+mn-lt"/>
                        <a:ea typeface="Calibri"/>
                        <a:cs typeface="Arial"/>
                      </a:endParaRPr>
                    </a:p>
                  </a:txBody>
                  <a:tcPr marL="68580" marR="68580" marT="0" marB="0"/>
                </a:tc>
              </a:tr>
              <a:tr h="21746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solidFill>
                            <a:schemeClr val="bg1"/>
                          </a:solidFill>
                          <a:effectLst/>
                          <a:latin typeface="+mn-lt"/>
                          <a:ea typeface="Calibri"/>
                          <a:cs typeface="Arial"/>
                        </a:rPr>
                        <a:t>Svaveldioxid (</a:t>
                      </a:r>
                      <a:r>
                        <a:rPr lang="sv-SE" sz="1200" dirty="0" smtClean="0">
                          <a:solidFill>
                            <a:schemeClr val="bg1"/>
                          </a:solidFill>
                          <a:effectLst/>
                          <a:latin typeface="+mn-lt"/>
                        </a:rPr>
                        <a:t>NO</a:t>
                      </a:r>
                      <a:r>
                        <a:rPr lang="sv-SE" sz="1200" baseline="-25000" dirty="0" smtClean="0">
                          <a:solidFill>
                            <a:schemeClr val="bg1"/>
                          </a:solidFill>
                          <a:effectLst/>
                          <a:latin typeface="+mn-lt"/>
                        </a:rPr>
                        <a:t>2</a:t>
                      </a:r>
                      <a:r>
                        <a:rPr lang="sv-SE" sz="1200" dirty="0" smtClean="0">
                          <a:solidFill>
                            <a:schemeClr val="bg1"/>
                          </a:solidFill>
                          <a:effectLst/>
                          <a:latin typeface="+mn-lt"/>
                        </a:rPr>
                        <a:t>/SO</a:t>
                      </a:r>
                      <a:r>
                        <a:rPr lang="sv-SE" sz="1200" baseline="-25000" dirty="0" smtClean="0">
                          <a:solidFill>
                            <a:schemeClr val="bg1"/>
                          </a:solidFill>
                          <a:effectLst/>
                          <a:latin typeface="+mn-lt"/>
                        </a:rPr>
                        <a:t>2</a:t>
                      </a:r>
                      <a:r>
                        <a:rPr lang="sv-SE" sz="1200" dirty="0" smtClean="0">
                          <a:solidFill>
                            <a:schemeClr val="bg1"/>
                          </a:solidFill>
                          <a:effectLst/>
                          <a:latin typeface="+mn-lt"/>
                        </a:rPr>
                        <a:t>)</a:t>
                      </a:r>
                      <a:endParaRPr lang="sv-SE" sz="1200" dirty="0" smtClean="0">
                        <a:solidFill>
                          <a:schemeClr val="bg1"/>
                        </a:solidFill>
                        <a:effectLst/>
                        <a:latin typeface="+mn-lt"/>
                        <a:ea typeface="Calibri"/>
                        <a:cs typeface="Arial"/>
                      </a:endParaRPr>
                    </a:p>
                  </a:txBody>
                  <a:tcPr marL="68580" marR="68580" marT="0" marB="0"/>
                </a:tc>
                <a:tc>
                  <a:txBody>
                    <a:bodyPr/>
                    <a:lstStyle/>
                    <a:p>
                      <a:pPr>
                        <a:lnSpc>
                          <a:spcPct val="115000"/>
                        </a:lnSpc>
                        <a:spcAft>
                          <a:spcPts val="0"/>
                        </a:spcAft>
                      </a:pP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endParaRPr lang="sv-SE" sz="1200" b="1" dirty="0">
                        <a:solidFill>
                          <a:srgbClr val="000000"/>
                        </a:solidFill>
                        <a:effectLst/>
                        <a:latin typeface="+mn-lt"/>
                        <a:ea typeface="Calibri"/>
                        <a:cs typeface="Arial"/>
                      </a:endParaRPr>
                    </a:p>
                  </a:txBody>
                  <a:tcPr marL="68580" marR="68580" marT="0" marB="0"/>
                </a:tc>
                <a:tc>
                  <a:txBody>
                    <a:bodyPr/>
                    <a:lstStyle/>
                    <a:p>
                      <a:pPr algn="ctr">
                        <a:lnSpc>
                          <a:spcPct val="115000"/>
                        </a:lnSpc>
                        <a:spcAft>
                          <a:spcPts val="0"/>
                        </a:spcAft>
                      </a:pPr>
                      <a:endParaRPr lang="sv-SE" sz="1200" b="1" dirty="0">
                        <a:solidFill>
                          <a:srgbClr val="00B050"/>
                        </a:solidFill>
                        <a:effectLst/>
                        <a:latin typeface="+mn-lt"/>
                        <a:ea typeface="Calibri"/>
                        <a:cs typeface="Arial"/>
                      </a:endParaRPr>
                    </a:p>
                  </a:txBody>
                  <a:tcPr marL="68580" marR="68580" marT="0" marB="0"/>
                </a:tc>
                <a:tc>
                  <a:txBody>
                    <a:bodyPr/>
                    <a:lstStyle/>
                    <a:p>
                      <a:pPr algn="ctr">
                        <a:lnSpc>
                          <a:spcPct val="115000"/>
                        </a:lnSpc>
                        <a:spcAft>
                          <a:spcPts val="0"/>
                        </a:spcAft>
                      </a:pPr>
                      <a:r>
                        <a:rPr lang="sv-SE" sz="1200" b="1" dirty="0" smtClean="0">
                          <a:solidFill>
                            <a:srgbClr val="00B050"/>
                          </a:solidFill>
                          <a:effectLst/>
                          <a:latin typeface="+mn-lt"/>
                          <a:ea typeface="Calibri"/>
                          <a:cs typeface="Arial"/>
                        </a:rPr>
                        <a:t>2022 ?</a:t>
                      </a:r>
                      <a:endParaRPr lang="sv-SE" sz="1200" b="1" dirty="0">
                        <a:solidFill>
                          <a:srgbClr val="00B050"/>
                        </a:solidFill>
                        <a:effectLst/>
                        <a:latin typeface="+mn-lt"/>
                        <a:ea typeface="Calibri"/>
                        <a:cs typeface="Arial"/>
                      </a:endParaRPr>
                    </a:p>
                  </a:txBody>
                  <a:tcPr marL="68580" marR="68580" marT="0" marB="0"/>
                </a:tc>
              </a:tr>
            </a:tbl>
          </a:graphicData>
        </a:graphic>
      </p:graphicFrame>
      <p:sp>
        <p:nvSpPr>
          <p:cNvPr id="10" name="textruta 9"/>
          <p:cNvSpPr txBox="1"/>
          <p:nvPr/>
        </p:nvSpPr>
        <p:spPr>
          <a:xfrm>
            <a:off x="583549" y="4312814"/>
            <a:ext cx="7560840" cy="2462213"/>
          </a:xfrm>
          <a:prstGeom prst="rect">
            <a:avLst/>
          </a:prstGeom>
          <a:noFill/>
        </p:spPr>
        <p:txBody>
          <a:bodyPr wrap="square" rtlCol="0">
            <a:spAutoFit/>
          </a:bodyPr>
          <a:lstStyle/>
          <a:p>
            <a:pPr>
              <a:buFont typeface="Arial" pitchFamily="34" charset="0"/>
              <a:buChar char="•"/>
            </a:pPr>
            <a:endParaRPr lang="sv-SE" sz="1400" dirty="0" smtClean="0"/>
          </a:p>
          <a:p>
            <a:pPr>
              <a:buFont typeface="Arial" pitchFamily="34" charset="0"/>
              <a:buChar char="•"/>
            </a:pPr>
            <a:endParaRPr lang="sv-SE" sz="1400" dirty="0" smtClean="0"/>
          </a:p>
          <a:p>
            <a:pPr marL="285750" indent="-285750">
              <a:buFont typeface="Arial" panose="020B0604020202020204" pitchFamily="34" charset="0"/>
              <a:buChar char="•"/>
            </a:pPr>
            <a:r>
              <a:rPr lang="sv-SE" sz="1400" dirty="0" smtClean="0"/>
              <a:t>Under 2018 planeras inom samverkansområdet att utföra mätningar av tungmetaller</a:t>
            </a:r>
          </a:p>
          <a:p>
            <a:r>
              <a:rPr lang="sv-SE" sz="1400" dirty="0" smtClean="0"/>
              <a:t>      och PAH i 4 av Skånes kommuner. </a:t>
            </a:r>
          </a:p>
          <a:p>
            <a:endParaRPr lang="sv-SE" sz="1400" dirty="0" smtClean="0"/>
          </a:p>
          <a:p>
            <a:pPr marL="285750" indent="-285750">
              <a:buFont typeface="Arial" panose="020B0604020202020204" pitchFamily="34" charset="0"/>
              <a:buChar char="•"/>
            </a:pPr>
            <a:r>
              <a:rPr lang="sv-SE" sz="1400" dirty="0" smtClean="0"/>
              <a:t>Mätningen kommer att placeras i de miljöer där halterna förväntas vara som högst i urbanbakgrund samt där kunskapsnivån är låg.</a:t>
            </a:r>
          </a:p>
          <a:p>
            <a:pPr marL="285750" indent="-285750">
              <a:buFont typeface="Arial" panose="020B0604020202020204" pitchFamily="34" charset="0"/>
              <a:buChar char="•"/>
            </a:pPr>
            <a:endParaRPr lang="sv-SE" sz="1400" dirty="0"/>
          </a:p>
          <a:p>
            <a:pPr marL="285750" indent="-285750">
              <a:buFont typeface="Arial" panose="020B0604020202020204" pitchFamily="34" charset="0"/>
              <a:buChar char="•"/>
            </a:pPr>
            <a:r>
              <a:rPr lang="sv-SE" sz="1400" dirty="0" smtClean="0"/>
              <a:t>Vilken mätningar ska samverkansområdet/Luftvårdförbundet genomföra 2022 ?</a:t>
            </a:r>
          </a:p>
          <a:p>
            <a:endParaRPr lang="sv-SE" sz="1400" dirty="0" smtClean="0"/>
          </a:p>
          <a:p>
            <a:endParaRPr lang="sv-SE" sz="1400" dirty="0"/>
          </a:p>
        </p:txBody>
      </p:sp>
      <p:pic>
        <p:nvPicPr>
          <p:cNvPr id="11" name="Bildobjekt 10"/>
          <p:cNvPicPr>
            <a:picLocks noChangeAspect="1"/>
          </p:cNvPicPr>
          <p:nvPr/>
        </p:nvPicPr>
        <p:blipFill>
          <a:blip r:embed="rId3" cstate="print"/>
          <a:stretch>
            <a:fillRect/>
          </a:stretch>
        </p:blipFill>
        <p:spPr>
          <a:xfrm>
            <a:off x="8316906" y="6028387"/>
            <a:ext cx="792088" cy="746640"/>
          </a:xfrm>
          <a:prstGeom prst="rect">
            <a:avLst/>
          </a:prstGeom>
        </p:spPr>
      </p:pic>
    </p:spTree>
    <p:extLst>
      <p:ext uri="{BB962C8B-B14F-4D97-AF65-F5344CB8AC3E}">
        <p14:creationId xmlns:p14="http://schemas.microsoft.com/office/powerpoint/2010/main" val="3710731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548680"/>
            <a:ext cx="8229600" cy="778098"/>
          </a:xfrm>
        </p:spPr>
        <p:txBody>
          <a:bodyPr>
            <a:normAutofit fontScale="90000"/>
          </a:bodyPr>
          <a:lstStyle/>
          <a:p>
            <a:r>
              <a:rPr lang="sv-SE" dirty="0" smtClean="0"/>
              <a:t>Kampanjer Luft i Skåne</a:t>
            </a:r>
            <a:br>
              <a:rPr lang="sv-SE" dirty="0" smtClean="0"/>
            </a:br>
            <a:endParaRPr lang="sv-SE" dirty="0"/>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150148955"/>
              </p:ext>
            </p:extLst>
          </p:nvPr>
        </p:nvGraphicFramePr>
        <p:xfrm>
          <a:off x="1259632" y="1556792"/>
          <a:ext cx="6336704" cy="2483450"/>
        </p:xfrm>
        <a:graphic>
          <a:graphicData uri="http://schemas.openxmlformats.org/drawingml/2006/table">
            <a:tbl>
              <a:tblPr firstRow="1" firstCol="1" bandRow="1">
                <a:tableStyleId>{5C22544A-7EE6-4342-B048-85BDC9FD1C3A}</a:tableStyleId>
              </a:tblPr>
              <a:tblGrid>
                <a:gridCol w="667025"/>
                <a:gridCol w="4523082"/>
                <a:gridCol w="1146597"/>
              </a:tblGrid>
              <a:tr h="457691">
                <a:tc>
                  <a:txBody>
                    <a:bodyPr/>
                    <a:lstStyle/>
                    <a:p>
                      <a:pPr algn="ctr">
                        <a:lnSpc>
                          <a:spcPct val="115000"/>
                        </a:lnSpc>
                        <a:spcAft>
                          <a:spcPts val="0"/>
                        </a:spcAft>
                      </a:pPr>
                      <a:endParaRPr lang="sv-SE" sz="1100" dirty="0">
                        <a:effectLst/>
                      </a:endParaRPr>
                    </a:p>
                  </a:txBody>
                  <a:tcPr marL="55001" marR="55001" marT="0" marB="0"/>
                </a:tc>
                <a:tc>
                  <a:txBody>
                    <a:bodyPr/>
                    <a:lstStyle/>
                    <a:p>
                      <a:pPr algn="ctr">
                        <a:lnSpc>
                          <a:spcPct val="115000"/>
                        </a:lnSpc>
                        <a:spcAft>
                          <a:spcPts val="0"/>
                        </a:spcAft>
                      </a:pPr>
                      <a:r>
                        <a:rPr lang="sv-SE" sz="1100">
                          <a:effectLst/>
                        </a:rPr>
                        <a:t>Kampanjer SLF</a:t>
                      </a:r>
                      <a:endParaRPr lang="sv-SE" sz="900">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a:effectLst/>
                        </a:rPr>
                        <a:t>Luft</a:t>
                      </a:r>
                      <a:endParaRPr lang="sv-SE" sz="900">
                        <a:effectLst/>
                        <a:latin typeface="Calibri"/>
                        <a:ea typeface="Calibri"/>
                        <a:cs typeface="Times New Roman"/>
                      </a:endParaRPr>
                    </a:p>
                  </a:txBody>
                  <a:tcPr marL="55001" marR="55001" marT="0" marB="0"/>
                </a:tc>
              </a:tr>
              <a:tr h="245500">
                <a:tc>
                  <a:txBody>
                    <a:bodyPr/>
                    <a:lstStyle/>
                    <a:p>
                      <a:pPr algn="ctr">
                        <a:lnSpc>
                          <a:spcPct val="115000"/>
                        </a:lnSpc>
                        <a:spcAft>
                          <a:spcPts val="0"/>
                        </a:spcAft>
                      </a:pPr>
                      <a:r>
                        <a:rPr lang="sv-SE" sz="1100">
                          <a:effectLst/>
                        </a:rPr>
                        <a:t>2006</a:t>
                      </a:r>
                      <a:endParaRPr lang="sv-SE" sz="900">
                        <a:effectLst/>
                        <a:latin typeface="Calibri"/>
                        <a:ea typeface="Calibri"/>
                        <a:cs typeface="Times New Roman"/>
                      </a:endParaRPr>
                    </a:p>
                  </a:txBody>
                  <a:tcPr marL="55001" marR="55001" marT="0" marB="0"/>
                </a:tc>
                <a:tc>
                  <a:txBody>
                    <a:bodyPr/>
                    <a:lstStyle/>
                    <a:p>
                      <a:pPr>
                        <a:lnSpc>
                          <a:spcPct val="115000"/>
                        </a:lnSpc>
                        <a:spcAft>
                          <a:spcPts val="0"/>
                        </a:spcAft>
                      </a:pPr>
                      <a:r>
                        <a:rPr lang="sv-SE" sz="1400">
                          <a:effectLst/>
                        </a:rPr>
                        <a:t>Mätningar Luft PM 10, PM 2.5 , PM 1</a:t>
                      </a:r>
                      <a:endParaRPr lang="sv-SE" sz="1400">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a:effectLst/>
                        </a:rPr>
                        <a:t>X</a:t>
                      </a:r>
                      <a:endParaRPr lang="sv-SE" sz="900">
                        <a:effectLst/>
                        <a:latin typeface="Calibri"/>
                        <a:ea typeface="Calibri"/>
                        <a:cs typeface="Times New Roman"/>
                      </a:endParaRPr>
                    </a:p>
                  </a:txBody>
                  <a:tcPr marL="55001" marR="55001" marT="0" marB="0"/>
                </a:tc>
              </a:tr>
              <a:tr h="233638">
                <a:tc rowSpan="2">
                  <a:txBody>
                    <a:bodyPr/>
                    <a:lstStyle/>
                    <a:p>
                      <a:pPr algn="ctr">
                        <a:lnSpc>
                          <a:spcPct val="115000"/>
                        </a:lnSpc>
                        <a:spcAft>
                          <a:spcPts val="0"/>
                        </a:spcAft>
                      </a:pPr>
                      <a:r>
                        <a:rPr lang="sv-SE" sz="1100">
                          <a:effectLst/>
                        </a:rPr>
                        <a:t>2009</a:t>
                      </a:r>
                      <a:endParaRPr lang="sv-SE" sz="900">
                        <a:effectLst/>
                        <a:latin typeface="Calibri"/>
                        <a:ea typeface="Calibri"/>
                        <a:cs typeface="Times New Roman"/>
                      </a:endParaRPr>
                    </a:p>
                  </a:txBody>
                  <a:tcPr marL="55001" marR="55001" marT="0" marB="0"/>
                </a:tc>
                <a:tc>
                  <a:txBody>
                    <a:bodyPr/>
                    <a:lstStyle/>
                    <a:p>
                      <a:pPr>
                        <a:lnSpc>
                          <a:spcPct val="115000"/>
                        </a:lnSpc>
                        <a:spcAft>
                          <a:spcPts val="0"/>
                        </a:spcAft>
                      </a:pPr>
                      <a:r>
                        <a:rPr lang="sv-SE" sz="1400">
                          <a:effectLst/>
                        </a:rPr>
                        <a:t>Mätningar Luft PM 10, PM 2.5 , PM 1.</a:t>
                      </a:r>
                      <a:endParaRPr lang="sv-SE" sz="1400">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a:effectLst/>
                        </a:rPr>
                        <a:t>X</a:t>
                      </a:r>
                      <a:endParaRPr lang="sv-SE" sz="900">
                        <a:effectLst/>
                        <a:latin typeface="Calibri"/>
                        <a:ea typeface="Calibri"/>
                        <a:cs typeface="Times New Roman"/>
                      </a:endParaRPr>
                    </a:p>
                  </a:txBody>
                  <a:tcPr marL="55001" marR="55001" marT="0" marB="0"/>
                </a:tc>
              </a:tr>
              <a:tr h="251274">
                <a:tc vMerge="1">
                  <a:txBody>
                    <a:bodyPr/>
                    <a:lstStyle/>
                    <a:p>
                      <a:endParaRPr lang="sv-SE"/>
                    </a:p>
                  </a:txBody>
                  <a:tcPr/>
                </a:tc>
                <a:tc>
                  <a:txBody>
                    <a:bodyPr/>
                    <a:lstStyle/>
                    <a:p>
                      <a:pPr>
                        <a:lnSpc>
                          <a:spcPct val="115000"/>
                        </a:lnSpc>
                        <a:spcAft>
                          <a:spcPts val="0"/>
                        </a:spcAft>
                      </a:pPr>
                      <a:r>
                        <a:rPr lang="sv-SE" sz="1400">
                          <a:effectLst/>
                        </a:rPr>
                        <a:t>Mätningar av NO2 i Skånes kommuner</a:t>
                      </a:r>
                      <a:endParaRPr lang="sv-SE" sz="1400">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a:effectLst/>
                        </a:rPr>
                        <a:t>X</a:t>
                      </a:r>
                      <a:endParaRPr lang="sv-SE" sz="900">
                        <a:effectLst/>
                        <a:latin typeface="Calibri"/>
                        <a:ea typeface="Calibri"/>
                        <a:cs typeface="Times New Roman"/>
                      </a:endParaRPr>
                    </a:p>
                  </a:txBody>
                  <a:tcPr marL="55001" marR="55001" marT="0" marB="0"/>
                </a:tc>
              </a:tr>
              <a:tr h="278255">
                <a:tc>
                  <a:txBody>
                    <a:bodyPr/>
                    <a:lstStyle/>
                    <a:p>
                      <a:pPr algn="ctr">
                        <a:lnSpc>
                          <a:spcPct val="115000"/>
                        </a:lnSpc>
                        <a:spcAft>
                          <a:spcPts val="0"/>
                        </a:spcAft>
                      </a:pPr>
                      <a:r>
                        <a:rPr lang="sv-SE" sz="1100" dirty="0" smtClean="0">
                          <a:effectLst/>
                        </a:rPr>
                        <a:t>2013</a:t>
                      </a:r>
                      <a:endParaRPr lang="sv-SE" sz="900" dirty="0">
                        <a:effectLst/>
                      </a:endParaRPr>
                    </a:p>
                  </a:txBody>
                  <a:tcPr marL="55001" marR="55001" marT="0" marB="0"/>
                </a:tc>
                <a:tc>
                  <a:txBody>
                    <a:bodyPr/>
                    <a:lstStyle/>
                    <a:p>
                      <a:pPr>
                        <a:lnSpc>
                          <a:spcPct val="115000"/>
                        </a:lnSpc>
                        <a:spcAft>
                          <a:spcPts val="0"/>
                        </a:spcAft>
                      </a:pPr>
                      <a:r>
                        <a:rPr lang="sv-SE" sz="1400" b="1" dirty="0">
                          <a:solidFill>
                            <a:srgbClr val="00B050"/>
                          </a:solidFill>
                          <a:effectLst/>
                        </a:rPr>
                        <a:t>Analys PAH och metaller </a:t>
                      </a:r>
                      <a:endParaRPr lang="sv-SE" sz="1400" b="1" dirty="0">
                        <a:solidFill>
                          <a:srgbClr val="00B050"/>
                        </a:solidFill>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dirty="0">
                          <a:effectLst/>
                        </a:rPr>
                        <a:t>X</a:t>
                      </a:r>
                      <a:endParaRPr lang="sv-SE" sz="900" dirty="0">
                        <a:effectLst/>
                        <a:latin typeface="Calibri"/>
                        <a:ea typeface="Calibri"/>
                        <a:cs typeface="Times New Roman"/>
                      </a:endParaRPr>
                    </a:p>
                  </a:txBody>
                  <a:tcPr marL="55001" marR="55001" marT="0" marB="0"/>
                </a:tc>
              </a:tr>
              <a:tr h="257640">
                <a:tc>
                  <a:txBody>
                    <a:bodyPr/>
                    <a:lstStyle/>
                    <a:p>
                      <a:pPr algn="ctr">
                        <a:lnSpc>
                          <a:spcPct val="115000"/>
                        </a:lnSpc>
                        <a:spcAft>
                          <a:spcPts val="0"/>
                        </a:spcAft>
                      </a:pPr>
                      <a:r>
                        <a:rPr lang="sv-SE" sz="1100" dirty="0" smtClean="0">
                          <a:effectLst/>
                        </a:rPr>
                        <a:t>2014</a:t>
                      </a:r>
                      <a:endParaRPr lang="sv-SE" sz="900" dirty="0">
                        <a:effectLst/>
                      </a:endParaRPr>
                    </a:p>
                  </a:txBody>
                  <a:tcPr marL="55001" marR="55001" marT="0" marB="0"/>
                </a:tc>
                <a:tc>
                  <a:txBody>
                    <a:bodyPr/>
                    <a:lstStyle/>
                    <a:p>
                      <a:pPr>
                        <a:lnSpc>
                          <a:spcPct val="115000"/>
                        </a:lnSpc>
                        <a:spcAft>
                          <a:spcPts val="0"/>
                        </a:spcAft>
                      </a:pPr>
                      <a:r>
                        <a:rPr lang="sv-SE" sz="1400" dirty="0">
                          <a:effectLst/>
                        </a:rPr>
                        <a:t>Mätningar av NO2 i Skånes kommuner</a:t>
                      </a:r>
                      <a:endParaRPr lang="sv-SE" sz="1400" dirty="0">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dirty="0">
                          <a:effectLst/>
                        </a:rPr>
                        <a:t>X</a:t>
                      </a:r>
                      <a:endParaRPr lang="sv-SE" sz="900" dirty="0">
                        <a:effectLst/>
                        <a:latin typeface="Calibri"/>
                        <a:ea typeface="Calibri"/>
                        <a:cs typeface="Times New Roman"/>
                      </a:endParaRPr>
                    </a:p>
                  </a:txBody>
                  <a:tcPr marL="55001" marR="55001" marT="0" marB="0"/>
                </a:tc>
              </a:tr>
              <a:tr h="256998">
                <a:tc>
                  <a:txBody>
                    <a:bodyPr/>
                    <a:lstStyle/>
                    <a:p>
                      <a:pPr algn="ctr">
                        <a:lnSpc>
                          <a:spcPct val="115000"/>
                        </a:lnSpc>
                        <a:spcAft>
                          <a:spcPts val="0"/>
                        </a:spcAft>
                      </a:pPr>
                      <a:r>
                        <a:rPr lang="sv-SE" sz="1100" dirty="0">
                          <a:effectLst/>
                        </a:rPr>
                        <a:t>2016</a:t>
                      </a:r>
                      <a:endParaRPr lang="sv-SE" sz="900" dirty="0">
                        <a:effectLst/>
                        <a:latin typeface="Calibri"/>
                        <a:ea typeface="Calibri"/>
                        <a:cs typeface="Times New Roman"/>
                      </a:endParaRPr>
                    </a:p>
                  </a:txBody>
                  <a:tcPr marL="55001" marR="55001" marT="0" marB="0"/>
                </a:tc>
                <a:tc>
                  <a:txBody>
                    <a:bodyPr/>
                    <a:lstStyle/>
                    <a:p>
                      <a:pPr>
                        <a:lnSpc>
                          <a:spcPct val="115000"/>
                        </a:lnSpc>
                        <a:spcAft>
                          <a:spcPts val="0"/>
                        </a:spcAft>
                      </a:pPr>
                      <a:r>
                        <a:rPr lang="sv-SE" sz="1400">
                          <a:effectLst/>
                        </a:rPr>
                        <a:t>Luftmätningar i regional bakgrund </a:t>
                      </a:r>
                      <a:endParaRPr lang="sv-SE" sz="1400">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dirty="0">
                          <a:effectLst/>
                        </a:rPr>
                        <a:t>X</a:t>
                      </a:r>
                      <a:endParaRPr lang="sv-SE" sz="900" dirty="0">
                        <a:effectLst/>
                        <a:latin typeface="Calibri"/>
                        <a:ea typeface="Calibri"/>
                        <a:cs typeface="Times New Roman"/>
                      </a:endParaRPr>
                    </a:p>
                  </a:txBody>
                  <a:tcPr marL="55001" marR="55001" marT="0" marB="0"/>
                </a:tc>
              </a:tr>
              <a:tr h="233638">
                <a:tc>
                  <a:txBody>
                    <a:bodyPr/>
                    <a:lstStyle/>
                    <a:p>
                      <a:pPr algn="ctr">
                        <a:lnSpc>
                          <a:spcPct val="115000"/>
                        </a:lnSpc>
                        <a:spcAft>
                          <a:spcPts val="0"/>
                        </a:spcAft>
                      </a:pPr>
                      <a:r>
                        <a:rPr lang="sv-SE" sz="1100">
                          <a:effectLst/>
                        </a:rPr>
                        <a:t>2017</a:t>
                      </a:r>
                      <a:endParaRPr lang="sv-SE" sz="900">
                        <a:effectLst/>
                        <a:latin typeface="Calibri"/>
                        <a:ea typeface="Calibri"/>
                        <a:cs typeface="Times New Roman"/>
                      </a:endParaRPr>
                    </a:p>
                  </a:txBody>
                  <a:tcPr marL="55001" marR="55001" marT="0" marB="0"/>
                </a:tc>
                <a:tc>
                  <a:txBody>
                    <a:bodyPr/>
                    <a:lstStyle/>
                    <a:p>
                      <a:pPr>
                        <a:lnSpc>
                          <a:spcPct val="115000"/>
                        </a:lnSpc>
                        <a:spcAft>
                          <a:spcPts val="0"/>
                        </a:spcAft>
                      </a:pPr>
                      <a:r>
                        <a:rPr lang="sv-SE" sz="1400" dirty="0">
                          <a:effectLst/>
                        </a:rPr>
                        <a:t>VOC i Skånes kommuner</a:t>
                      </a:r>
                      <a:endParaRPr lang="sv-SE" sz="1400" dirty="0">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a:effectLst/>
                        </a:rPr>
                        <a:t>X</a:t>
                      </a:r>
                      <a:endParaRPr lang="sv-SE" sz="900">
                        <a:effectLst/>
                        <a:latin typeface="Calibri"/>
                        <a:ea typeface="Calibri"/>
                        <a:cs typeface="Times New Roman"/>
                      </a:endParaRPr>
                    </a:p>
                  </a:txBody>
                  <a:tcPr marL="55001" marR="55001" marT="0" marB="0"/>
                </a:tc>
              </a:tr>
              <a:tr h="233638">
                <a:tc>
                  <a:txBody>
                    <a:bodyPr/>
                    <a:lstStyle/>
                    <a:p>
                      <a:pPr algn="ctr">
                        <a:lnSpc>
                          <a:spcPct val="115000"/>
                        </a:lnSpc>
                        <a:spcAft>
                          <a:spcPts val="0"/>
                        </a:spcAft>
                      </a:pPr>
                      <a:r>
                        <a:rPr lang="sv-SE" sz="1100" dirty="0">
                          <a:effectLst/>
                        </a:rPr>
                        <a:t>2018</a:t>
                      </a:r>
                      <a:endParaRPr lang="sv-SE" sz="900" dirty="0">
                        <a:effectLst/>
                        <a:latin typeface="Calibri"/>
                        <a:ea typeface="Calibri"/>
                        <a:cs typeface="Times New Roman"/>
                      </a:endParaRPr>
                    </a:p>
                  </a:txBody>
                  <a:tcPr marL="55001" marR="55001" marT="0" marB="0"/>
                </a:tc>
                <a:tc>
                  <a:txBody>
                    <a:bodyPr/>
                    <a:lstStyle/>
                    <a:p>
                      <a:pPr>
                        <a:lnSpc>
                          <a:spcPct val="115000"/>
                        </a:lnSpc>
                        <a:spcAft>
                          <a:spcPts val="0"/>
                        </a:spcAft>
                      </a:pPr>
                      <a:r>
                        <a:rPr lang="sv-SE" sz="1400" b="1" dirty="0">
                          <a:solidFill>
                            <a:srgbClr val="00B050"/>
                          </a:solidFill>
                          <a:effectLst/>
                        </a:rPr>
                        <a:t>Analys PAH och metaller</a:t>
                      </a:r>
                      <a:endParaRPr lang="sv-SE" sz="1400" b="1" dirty="0">
                        <a:solidFill>
                          <a:srgbClr val="00B050"/>
                        </a:solidFill>
                        <a:effectLst/>
                        <a:latin typeface="Calibri"/>
                        <a:ea typeface="Calibri"/>
                        <a:cs typeface="Times New Roman"/>
                      </a:endParaRPr>
                    </a:p>
                  </a:txBody>
                  <a:tcPr marL="55001" marR="55001" marT="0" marB="0"/>
                </a:tc>
                <a:tc>
                  <a:txBody>
                    <a:bodyPr/>
                    <a:lstStyle/>
                    <a:p>
                      <a:pPr algn="ctr">
                        <a:lnSpc>
                          <a:spcPct val="115000"/>
                        </a:lnSpc>
                        <a:spcAft>
                          <a:spcPts val="0"/>
                        </a:spcAft>
                      </a:pPr>
                      <a:r>
                        <a:rPr lang="sv-SE" sz="1100" dirty="0">
                          <a:effectLst/>
                        </a:rPr>
                        <a:t>X</a:t>
                      </a:r>
                      <a:endParaRPr lang="sv-SE" sz="900" dirty="0">
                        <a:effectLst/>
                        <a:latin typeface="Calibri"/>
                        <a:ea typeface="Calibri"/>
                        <a:cs typeface="Times New Roman"/>
                      </a:endParaRPr>
                    </a:p>
                  </a:txBody>
                  <a:tcPr marL="55001" marR="55001" marT="0" marB="0"/>
                </a:tc>
              </a:tr>
            </a:tbl>
          </a:graphicData>
        </a:graphic>
      </p:graphicFrame>
    </p:spTree>
    <p:extLst>
      <p:ext uri="{BB962C8B-B14F-4D97-AF65-F5344CB8AC3E}">
        <p14:creationId xmlns:p14="http://schemas.microsoft.com/office/powerpoint/2010/main" val="2401169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Mätningar av metaller och PAH</a:t>
            </a:r>
            <a:endParaRPr lang="sv-SE" dirty="0"/>
          </a:p>
        </p:txBody>
      </p:sp>
      <p:sp>
        <p:nvSpPr>
          <p:cNvPr id="3" name="Platshållare för innehåll 2"/>
          <p:cNvSpPr>
            <a:spLocks noGrp="1"/>
          </p:cNvSpPr>
          <p:nvPr>
            <p:ph idx="1"/>
          </p:nvPr>
        </p:nvSpPr>
        <p:spPr>
          <a:xfrm>
            <a:off x="467544" y="1340768"/>
            <a:ext cx="8229600" cy="4525963"/>
          </a:xfrm>
        </p:spPr>
        <p:txBody>
          <a:bodyPr>
            <a:normAutofit fontScale="92500" lnSpcReduction="20000"/>
          </a:bodyPr>
          <a:lstStyle/>
          <a:p>
            <a:r>
              <a:rPr lang="sv-SE" sz="2200" dirty="0" smtClean="0"/>
              <a:t>Helårs mätning </a:t>
            </a:r>
            <a:r>
              <a:rPr lang="sv-SE" sz="2200" dirty="0" smtClean="0"/>
              <a:t>Stenshult (Lund) </a:t>
            </a:r>
            <a:r>
              <a:rPr lang="sv-SE" sz="2200" dirty="0" smtClean="0"/>
              <a:t>samt 12 veckor i </a:t>
            </a:r>
            <a:r>
              <a:rPr lang="sv-SE" sz="2200" dirty="0" smtClean="0"/>
              <a:t>Hissmossa (Hässleholm) </a:t>
            </a:r>
            <a:r>
              <a:rPr lang="sv-SE" sz="2200" dirty="0"/>
              <a:t>.</a:t>
            </a:r>
            <a:endParaRPr lang="sv-SE" sz="2200" dirty="0" smtClean="0"/>
          </a:p>
          <a:p>
            <a:endParaRPr lang="sv-SE" sz="2200" dirty="0" smtClean="0"/>
          </a:p>
          <a:p>
            <a:pPr marL="0" indent="0">
              <a:buNone/>
            </a:pPr>
            <a:r>
              <a:rPr lang="sv-SE" sz="2200" u="sng" dirty="0" smtClean="0"/>
              <a:t>Förslag </a:t>
            </a:r>
            <a:r>
              <a:rPr lang="sv-SE" sz="2200" u="sng" dirty="0"/>
              <a:t>två mätplaster där Skåne har stora kända utsläppskällor: </a:t>
            </a:r>
            <a:endParaRPr lang="sv-SE" sz="2200" u="sng" dirty="0" smtClean="0"/>
          </a:p>
          <a:p>
            <a:r>
              <a:rPr lang="sv-SE" sz="2200" dirty="0" smtClean="0"/>
              <a:t>Landskronan </a:t>
            </a:r>
            <a:r>
              <a:rPr lang="sv-SE" sz="2200" dirty="0"/>
              <a:t>(</a:t>
            </a:r>
            <a:r>
              <a:rPr lang="sv-SE" sz="2200" dirty="0">
                <a:hlinkClick r:id="rId2"/>
              </a:rPr>
              <a:t>Boliden </a:t>
            </a:r>
            <a:r>
              <a:rPr lang="sv-SE" sz="2200" dirty="0" err="1">
                <a:hlinkClick r:id="rId2"/>
              </a:rPr>
              <a:t>Bergsöe</a:t>
            </a:r>
            <a:r>
              <a:rPr lang="sv-SE" sz="2200" dirty="0">
                <a:hlinkClick r:id="rId2"/>
              </a:rPr>
              <a:t> AB</a:t>
            </a:r>
            <a:r>
              <a:rPr lang="sv-SE" sz="2200" dirty="0"/>
              <a:t>, Scandust</a:t>
            </a:r>
            <a:r>
              <a:rPr lang="sv-SE" sz="2200" dirty="0" smtClean="0"/>
              <a:t>)</a:t>
            </a:r>
          </a:p>
          <a:p>
            <a:r>
              <a:rPr lang="sv-SE" sz="2200" dirty="0" smtClean="0"/>
              <a:t>Ystad sjöfart, högst halter </a:t>
            </a:r>
            <a:r>
              <a:rPr lang="sv-SE" sz="2200" dirty="0" smtClean="0"/>
              <a:t>uppmätta </a:t>
            </a:r>
            <a:r>
              <a:rPr lang="sv-SE" sz="2200" dirty="0" smtClean="0"/>
              <a:t>de senast 6 åren.</a:t>
            </a:r>
          </a:p>
          <a:p>
            <a:endParaRPr lang="sv-SE" sz="2200" dirty="0"/>
          </a:p>
          <a:p>
            <a:pPr marL="0" indent="0">
              <a:buNone/>
            </a:pPr>
            <a:r>
              <a:rPr lang="sv-SE" sz="2200" u="sng" dirty="0"/>
              <a:t>T</a:t>
            </a:r>
            <a:r>
              <a:rPr lang="sv-SE" sz="2200" u="sng" dirty="0" smtClean="0"/>
              <a:t>vå </a:t>
            </a:r>
            <a:r>
              <a:rPr lang="sv-SE" sz="2200" u="sng" dirty="0"/>
              <a:t>mätplatser där kunskapen är </a:t>
            </a:r>
            <a:r>
              <a:rPr lang="sv-SE" sz="2200" u="sng" dirty="0" smtClean="0"/>
              <a:t>låg</a:t>
            </a:r>
          </a:p>
          <a:p>
            <a:r>
              <a:rPr lang="sv-SE" sz="2200" dirty="0" smtClean="0"/>
              <a:t>Höganäs </a:t>
            </a:r>
            <a:r>
              <a:rPr lang="sv-SE" sz="2200" dirty="0"/>
              <a:t>(</a:t>
            </a:r>
            <a:r>
              <a:rPr lang="sv-SE" sz="2200" dirty="0">
                <a:hlinkClick r:id="rId3"/>
              </a:rPr>
              <a:t>Höganäs Sweden AB</a:t>
            </a:r>
            <a:r>
              <a:rPr lang="sv-SE" sz="2200" dirty="0"/>
              <a:t>, nära sjöfart ) </a:t>
            </a:r>
            <a:endParaRPr lang="sv-SE" sz="2200" dirty="0" smtClean="0"/>
          </a:p>
          <a:p>
            <a:r>
              <a:rPr lang="sv-SE" sz="2200" dirty="0" smtClean="0"/>
              <a:t>Osby </a:t>
            </a:r>
            <a:r>
              <a:rPr lang="sv-SE" sz="2200" dirty="0"/>
              <a:t>(stor andel småskalig uppvärmning</a:t>
            </a:r>
            <a:r>
              <a:rPr lang="sv-SE" sz="2200" dirty="0" smtClean="0"/>
              <a:t>)</a:t>
            </a:r>
          </a:p>
          <a:p>
            <a:pPr marL="0" indent="0">
              <a:buNone/>
            </a:pPr>
            <a:endParaRPr lang="sv-SE" sz="2200" dirty="0" smtClean="0"/>
          </a:p>
          <a:p>
            <a:r>
              <a:rPr lang="sv-SE" sz="2400" dirty="0"/>
              <a:t>För kommuner och industrier som vill delta i kampanjen men inte blivit utvalda kostar mätningen 40 000 SEK </a:t>
            </a:r>
            <a:r>
              <a:rPr lang="sv-SE" sz="2400" dirty="0" err="1"/>
              <a:t>exkl</a:t>
            </a:r>
            <a:r>
              <a:rPr lang="sv-SE" sz="2400" dirty="0"/>
              <a:t> moms. I priset ingår installation och provbyte samt analyser av metaller och </a:t>
            </a:r>
            <a:r>
              <a:rPr lang="sv-SE" sz="2400" dirty="0" err="1"/>
              <a:t>PAH:er</a:t>
            </a:r>
            <a:r>
              <a:rPr lang="sv-SE" sz="2400" dirty="0"/>
              <a:t>  inklusive partiklar PM10 och PM2.5</a:t>
            </a:r>
          </a:p>
          <a:p>
            <a:endParaRPr lang="sv-SE" sz="2200" dirty="0"/>
          </a:p>
          <a:p>
            <a:endParaRPr lang="sv-SE" dirty="0"/>
          </a:p>
        </p:txBody>
      </p:sp>
    </p:spTree>
    <p:extLst>
      <p:ext uri="{BB962C8B-B14F-4D97-AF65-F5344CB8AC3E}">
        <p14:creationId xmlns:p14="http://schemas.microsoft.com/office/powerpoint/2010/main" val="4034412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850106"/>
          </a:xfrm>
        </p:spPr>
        <p:txBody>
          <a:bodyPr>
            <a:normAutofit fontScale="90000"/>
          </a:bodyPr>
          <a:lstStyle/>
          <a:p>
            <a:r>
              <a:rPr lang="sv-SE" b="1" dirty="0"/>
              <a:t>Årsmöte </a:t>
            </a:r>
            <a:br>
              <a:rPr lang="sv-SE" b="1" dirty="0"/>
            </a:br>
            <a:endParaRPr lang="sv-SE" dirty="0"/>
          </a:p>
        </p:txBody>
      </p:sp>
      <p:sp>
        <p:nvSpPr>
          <p:cNvPr id="3" name="Platshållare för innehåll 2"/>
          <p:cNvSpPr>
            <a:spLocks noGrp="1"/>
          </p:cNvSpPr>
          <p:nvPr>
            <p:ph idx="1"/>
          </p:nvPr>
        </p:nvSpPr>
        <p:spPr>
          <a:xfrm>
            <a:off x="251520" y="548680"/>
            <a:ext cx="8784976" cy="3168352"/>
          </a:xfrm>
        </p:spPr>
        <p:txBody>
          <a:bodyPr>
            <a:normAutofit/>
          </a:bodyPr>
          <a:lstStyle/>
          <a:p>
            <a:pPr marL="0" indent="0">
              <a:buNone/>
            </a:pPr>
            <a:endParaRPr lang="sv-SE" dirty="0"/>
          </a:p>
          <a:p>
            <a:r>
              <a:rPr lang="sv-SE" sz="1700" b="1" dirty="0" smtClean="0"/>
              <a:t>Dagordning </a:t>
            </a:r>
            <a:r>
              <a:rPr lang="sv-SE" sz="1700" b="1" dirty="0"/>
              <a:t>för årsmötet: </a:t>
            </a:r>
            <a:endParaRPr lang="sv-SE" sz="1700" dirty="0"/>
          </a:p>
          <a:p>
            <a:r>
              <a:rPr lang="sv-SE" sz="1700" b="1" dirty="0" smtClean="0"/>
              <a:t> 8:30 </a:t>
            </a:r>
            <a:r>
              <a:rPr lang="sv-SE" sz="1700" dirty="0"/>
              <a:t>Kaffe och bulle </a:t>
            </a:r>
          </a:p>
          <a:p>
            <a:r>
              <a:rPr lang="sv-SE" sz="1700" b="1" dirty="0" smtClean="0"/>
              <a:t> 9:00 </a:t>
            </a:r>
            <a:r>
              <a:rPr lang="sv-SE" sz="1700" dirty="0"/>
              <a:t>Uppdatering om vad som händer inom Samverkansområdet Skåne </a:t>
            </a:r>
          </a:p>
          <a:p>
            <a:r>
              <a:rPr lang="sv-SE" sz="1700" dirty="0" smtClean="0"/>
              <a:t> </a:t>
            </a:r>
            <a:r>
              <a:rPr lang="sv-SE" sz="1700" b="1" dirty="0"/>
              <a:t>10:00 </a:t>
            </a:r>
            <a:r>
              <a:rPr lang="sv-SE" sz="1700" dirty="0"/>
              <a:t>Redovisning av VOC Mätningarna </a:t>
            </a:r>
          </a:p>
          <a:p>
            <a:r>
              <a:rPr lang="sv-SE" sz="1700" dirty="0" smtClean="0"/>
              <a:t> </a:t>
            </a:r>
            <a:r>
              <a:rPr lang="sv-SE" sz="1700" b="1" dirty="0"/>
              <a:t>10:15 </a:t>
            </a:r>
            <a:r>
              <a:rPr lang="sv-SE" sz="1700" dirty="0"/>
              <a:t>Kaffe </a:t>
            </a:r>
          </a:p>
          <a:p>
            <a:r>
              <a:rPr lang="sv-SE" sz="1700" dirty="0" smtClean="0"/>
              <a:t> </a:t>
            </a:r>
            <a:r>
              <a:rPr lang="sv-SE" sz="1700" b="1" dirty="0"/>
              <a:t>10:30 </a:t>
            </a:r>
            <a:r>
              <a:rPr lang="sv-SE" sz="1700" dirty="0"/>
              <a:t>Presentation av resultaten från kartläggningen av NO2 och PM 10 i Skåne. </a:t>
            </a:r>
          </a:p>
          <a:p>
            <a:r>
              <a:rPr lang="sv-SE" sz="1700" dirty="0" smtClean="0"/>
              <a:t> </a:t>
            </a:r>
            <a:r>
              <a:rPr lang="sv-SE" sz="1700" b="1" dirty="0"/>
              <a:t>11:00 </a:t>
            </a:r>
            <a:r>
              <a:rPr lang="sv-SE" sz="1700" dirty="0"/>
              <a:t>Diskussion om vad medlemmarna vill få ut av samverkan. </a:t>
            </a:r>
          </a:p>
          <a:p>
            <a:r>
              <a:rPr lang="sv-SE" sz="1700" dirty="0" smtClean="0"/>
              <a:t> </a:t>
            </a:r>
            <a:r>
              <a:rPr lang="sv-SE" sz="1700" b="1" dirty="0"/>
              <a:t>12:00 </a:t>
            </a:r>
            <a:r>
              <a:rPr lang="sv-SE" sz="1700" dirty="0"/>
              <a:t>Avslutning och frivillig guidning på mätstationen Rådhuset. </a:t>
            </a:r>
          </a:p>
          <a:p>
            <a:endParaRPr lang="sv-S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933056"/>
            <a:ext cx="3386938" cy="221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933056"/>
            <a:ext cx="2882048" cy="228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95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260648"/>
            <a:ext cx="8229600" cy="634082"/>
          </a:xfrm>
        </p:spPr>
        <p:txBody>
          <a:bodyPr>
            <a:normAutofit fontScale="90000"/>
          </a:bodyPr>
          <a:lstStyle/>
          <a:p>
            <a:r>
              <a:rPr lang="sv-SE" sz="2000" b="1" dirty="0" smtClean="0">
                <a:latin typeface="Arial" panose="020B0604020202020204" pitchFamily="34" charset="0"/>
                <a:cs typeface="Arial" panose="020B0604020202020204" pitchFamily="34" charset="0"/>
              </a:rPr>
              <a:t>Mätkampanjer </a:t>
            </a:r>
            <a:r>
              <a:rPr lang="sv-SE" sz="2000" b="1" dirty="0">
                <a:latin typeface="Arial" panose="020B0604020202020204" pitchFamily="34" charset="0"/>
                <a:cs typeface="Arial" panose="020B0604020202020204" pitchFamily="34" charset="0"/>
              </a:rPr>
              <a:t>2017 - 2019</a:t>
            </a:r>
            <a:r>
              <a:rPr lang="sv-SE" dirty="0">
                <a:solidFill>
                  <a:srgbClr val="000000"/>
                </a:solidFill>
              </a:rPr>
              <a:t/>
            </a:r>
            <a:br>
              <a:rPr lang="sv-SE" dirty="0">
                <a:solidFill>
                  <a:srgbClr val="000000"/>
                </a:solidFill>
              </a:rPr>
            </a:br>
            <a:endParaRPr lang="sv-SE" dirty="0"/>
          </a:p>
        </p:txBody>
      </p:sp>
      <p:graphicFrame>
        <p:nvGraphicFramePr>
          <p:cNvPr id="4" name="Platshållare för innehåll 3"/>
          <p:cNvGraphicFramePr>
            <a:graphicFrameLocks noGrp="1"/>
          </p:cNvGraphicFramePr>
          <p:nvPr>
            <p:ph idx="1"/>
            <p:extLst>
              <p:ext uri="{D42A27DB-BD31-4B8C-83A1-F6EECF244321}">
                <p14:modId xmlns:p14="http://schemas.microsoft.com/office/powerpoint/2010/main" val="2043962303"/>
              </p:ext>
            </p:extLst>
          </p:nvPr>
        </p:nvGraphicFramePr>
        <p:xfrm>
          <a:off x="107504" y="795559"/>
          <a:ext cx="4752528" cy="5601960"/>
        </p:xfrm>
        <a:graphic>
          <a:graphicData uri="http://schemas.openxmlformats.org/drawingml/2006/table">
            <a:tbl>
              <a:tblPr>
                <a:tableStyleId>{073A0DAA-6AF3-43AB-8588-CEC1D06C72B9}</a:tableStyleId>
              </a:tblPr>
              <a:tblGrid>
                <a:gridCol w="194987"/>
                <a:gridCol w="953270"/>
                <a:gridCol w="1206029"/>
                <a:gridCol w="1318122"/>
                <a:gridCol w="1080120"/>
              </a:tblGrid>
              <a:tr h="168019">
                <a:tc>
                  <a:txBody>
                    <a:bodyPr/>
                    <a:lstStyle/>
                    <a:p>
                      <a:pPr algn="l" fontAlgn="ctr"/>
                      <a:r>
                        <a:rPr lang="sv-SE" sz="800" u="none" strike="noStrike" dirty="0">
                          <a:effectLst/>
                        </a:rPr>
                        <a:t> </a:t>
                      </a:r>
                      <a:endParaRPr lang="sv-SE" sz="800" b="1" i="0" u="none" strike="noStrike" dirty="0">
                        <a:solidFill>
                          <a:srgbClr val="000000"/>
                        </a:solidFill>
                        <a:effectLst/>
                        <a:latin typeface="Times New Roman"/>
                      </a:endParaRPr>
                    </a:p>
                  </a:txBody>
                  <a:tcPr marL="5506" marR="5506" marT="5506" marB="0" anchor="ctr"/>
                </a:tc>
                <a:tc>
                  <a:txBody>
                    <a:bodyPr/>
                    <a:lstStyle/>
                    <a:p>
                      <a:pPr algn="l" fontAlgn="ctr"/>
                      <a:r>
                        <a:rPr lang="sv-SE" sz="800" u="none" strike="noStrike">
                          <a:effectLst/>
                        </a:rPr>
                        <a:t>KOMMUN</a:t>
                      </a:r>
                      <a:endParaRPr lang="sv-SE" sz="800" b="1"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2017 VOC</a:t>
                      </a:r>
                      <a:endParaRPr lang="sv-SE" sz="800" b="1"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dirty="0">
                          <a:effectLst/>
                        </a:rPr>
                        <a:t>2018 (</a:t>
                      </a:r>
                      <a:r>
                        <a:rPr lang="sv-SE" sz="800" u="none" strike="noStrike" dirty="0" err="1">
                          <a:effectLst/>
                        </a:rPr>
                        <a:t>Meltaller</a:t>
                      </a:r>
                      <a:r>
                        <a:rPr lang="sv-SE" sz="800" u="none" strike="noStrike" dirty="0">
                          <a:effectLst/>
                        </a:rPr>
                        <a:t> och PAH)</a:t>
                      </a:r>
                      <a:endParaRPr lang="sv-SE" sz="800" b="1"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2019 NO/NOx</a:t>
                      </a:r>
                      <a:endParaRPr lang="sv-SE" sz="800" b="1"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BJUV</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BROMÖLLA</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endParaRPr lang="sv-SE" sz="800" b="0" i="0" u="none" strike="noStrike" dirty="0">
                        <a:solidFill>
                          <a:srgbClr val="00B05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3</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BURLÖV</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4</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BÅSTAD</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5</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ESLÖV</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44025">
                <a:tc>
                  <a:txBody>
                    <a:bodyPr/>
                    <a:lstStyle/>
                    <a:p>
                      <a:pPr algn="r" fontAlgn="ctr"/>
                      <a:r>
                        <a:rPr lang="sv-SE" sz="800" u="none" strike="noStrike">
                          <a:effectLst/>
                        </a:rPr>
                        <a:t>6</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HELSINGBORG</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dirty="0">
                          <a:effectLst/>
                        </a:rPr>
                        <a:t> </a:t>
                      </a: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7</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HÄSSLEHOLM</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RB</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8</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HÖGANÄS</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dirty="0" smtClean="0">
                          <a:solidFill>
                            <a:srgbClr val="00B050"/>
                          </a:solidFill>
                          <a:effectLst/>
                        </a:rPr>
                        <a:t>UB</a:t>
                      </a:r>
                      <a:r>
                        <a:rPr lang="sv-SE" sz="800" u="none" strike="noStrike" dirty="0">
                          <a:solidFill>
                            <a:srgbClr val="00B050"/>
                          </a:solidFill>
                          <a:effectLst/>
                        </a:rPr>
                        <a:t> </a:t>
                      </a:r>
                      <a:endParaRPr lang="sv-SE" sz="800" b="0" i="0" u="none" strike="noStrike" dirty="0">
                        <a:solidFill>
                          <a:srgbClr val="00B05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9</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HÖRBY</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10</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HÖÖR</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dirty="0">
                          <a:effectLst/>
                        </a:rPr>
                        <a:t> </a:t>
                      </a: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11</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KLIPPAN</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12</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KRISTIANSTAD</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G/RB</a:t>
                      </a:r>
                      <a:endParaRPr lang="sv-SE" sz="800" b="0" i="0" u="none" strike="noStrike">
                        <a:solidFill>
                          <a:srgbClr val="000000"/>
                        </a:solidFill>
                        <a:effectLst/>
                        <a:latin typeface="Times New Roman"/>
                      </a:endParaRPr>
                    </a:p>
                  </a:txBody>
                  <a:tcPr marL="5506" marR="5506" marT="5506" marB="0" anchor="ctr"/>
                </a:tc>
                <a:tc>
                  <a:txBody>
                    <a:bodyPr/>
                    <a:lstStyle/>
                    <a:p>
                      <a:pPr algn="ctr" fontAlgn="ct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G/UB/RB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13</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KÄVLINGE</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14</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LANDSKRONA</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b="0" i="0" u="none" strike="noStrike" dirty="0" smtClean="0">
                          <a:solidFill>
                            <a:srgbClr val="00B050"/>
                          </a:solidFill>
                          <a:effectLst/>
                          <a:latin typeface="+mn-lt"/>
                        </a:rPr>
                        <a:t>G</a:t>
                      </a:r>
                      <a:endParaRPr lang="sv-SE" sz="800" b="0" i="0" u="none" strike="noStrike" dirty="0">
                        <a:solidFill>
                          <a:srgbClr val="00B05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15</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LOMMA</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16</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MALMÖ</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endParaRPr lang="sv-SE" sz="800" b="0" i="0" u="none" strike="noStrike" dirty="0">
                        <a:solidFill>
                          <a:srgbClr val="00B05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17</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LUND</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G/RB</a:t>
                      </a:r>
                      <a:endParaRPr lang="sv-SE" sz="800" b="0" i="0" u="none" strike="noStrike">
                        <a:solidFill>
                          <a:srgbClr val="000000"/>
                        </a:solidFill>
                        <a:effectLst/>
                        <a:latin typeface="Times New Roman"/>
                      </a:endParaRPr>
                    </a:p>
                  </a:txBody>
                  <a:tcPr marL="5506" marR="5506" marT="5506"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sv-SE" sz="800" u="none" strike="noStrike" dirty="0" smtClean="0">
                          <a:effectLst/>
                        </a:rPr>
                        <a:t>RB</a:t>
                      </a:r>
                      <a:endParaRPr lang="sv-SE" sz="800" b="0" i="0" u="none" strike="noStrike" dirty="0" smtClean="0">
                        <a:solidFill>
                          <a:srgbClr val="000000"/>
                        </a:solidFill>
                        <a:effectLst/>
                        <a:latin typeface="Times New Roman"/>
                      </a:endParaRPr>
                    </a:p>
                    <a:p>
                      <a:pPr algn="r" fontAlgn="ctr"/>
                      <a:r>
                        <a:rPr lang="sv-SE" sz="800" u="none" strike="noStrike" dirty="0">
                          <a:effectLst/>
                        </a:rPr>
                        <a:t> </a:t>
                      </a: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dirty="0">
                          <a:effectLst/>
                        </a:rPr>
                        <a:t>G/UB/RB</a:t>
                      </a:r>
                      <a:endParaRPr lang="sv-SE" sz="800" b="0" i="0" u="none" strike="noStrike" dirty="0">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18</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OSBY</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dirty="0" smtClean="0">
                          <a:solidFill>
                            <a:srgbClr val="00B050"/>
                          </a:solidFill>
                          <a:effectLst/>
                        </a:rPr>
                        <a:t>UB</a:t>
                      </a:r>
                      <a:r>
                        <a:rPr lang="sv-SE" sz="800" u="none" strike="noStrike" dirty="0">
                          <a:solidFill>
                            <a:srgbClr val="00B050"/>
                          </a:solidFill>
                          <a:effectLst/>
                        </a:rPr>
                        <a:t> </a:t>
                      </a:r>
                      <a:endParaRPr lang="sv-SE" sz="800" b="0" i="0" u="none" strike="noStrike" dirty="0">
                        <a:solidFill>
                          <a:srgbClr val="00B050"/>
                        </a:solidFill>
                        <a:effectLst/>
                        <a:latin typeface="Times New Roman"/>
                      </a:endParaRPr>
                    </a:p>
                  </a:txBody>
                  <a:tcPr marL="5506" marR="5506" marT="5506" marB="0" anchor="ctr"/>
                </a:tc>
                <a:tc>
                  <a:txBody>
                    <a:bodyPr/>
                    <a:lstStyle/>
                    <a:p>
                      <a:pPr algn="ctr" fontAlgn="ctr"/>
                      <a:r>
                        <a:rPr lang="sv-SE" sz="800" u="none" strike="noStrike" dirty="0">
                          <a:effectLst/>
                        </a:rPr>
                        <a:t>G/UB</a:t>
                      </a:r>
                      <a:endParaRPr lang="sv-SE" sz="800" b="0" i="0" u="none" strike="noStrike" dirty="0">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19</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PERSTORP</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20</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SIMRISHAMN</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G/RB</a:t>
                      </a:r>
                      <a:endParaRPr lang="sv-SE" sz="800" b="0" i="0" u="none" strike="noStrike">
                        <a:solidFill>
                          <a:srgbClr val="000000"/>
                        </a:solidFill>
                        <a:effectLst/>
                        <a:latin typeface="Times New Roman"/>
                      </a:endParaRPr>
                    </a:p>
                  </a:txBody>
                  <a:tcPr marL="5506" marR="5506" marT="5506" marB="0" anchor="ctr"/>
                </a:tc>
                <a:tc>
                  <a:txBody>
                    <a:bodyPr/>
                    <a:lstStyle/>
                    <a:p>
                      <a:pPr algn="ctr" fontAlgn="ct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G/UB/RB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21</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SJÖBO</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22</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SKURUP</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dirty="0">
                          <a:effectLst/>
                        </a:rPr>
                        <a:t> </a:t>
                      </a: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23</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STAFFANSTORP</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24</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SVALÖV</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G/RB</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dirty="0">
                          <a:effectLst/>
                        </a:rPr>
                        <a:t>RB (NV)</a:t>
                      </a:r>
                      <a:endParaRPr lang="sv-SE" sz="800" b="0" i="0" u="none" strike="noStrike" dirty="0">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G/UB/RB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25</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SVEDALA</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26</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TOMELILLA</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27</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TRELLEBORG</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28</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VELLINGE</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29</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YSTAD</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dirty="0" smtClean="0">
                          <a:solidFill>
                            <a:srgbClr val="00B050"/>
                          </a:solidFill>
                          <a:effectLst/>
                        </a:rPr>
                        <a:t>G</a:t>
                      </a:r>
                      <a:r>
                        <a:rPr lang="sv-SE" sz="800" u="none" strike="noStrike" dirty="0">
                          <a:solidFill>
                            <a:srgbClr val="00B050"/>
                          </a:solidFill>
                          <a:effectLst/>
                        </a:rPr>
                        <a:t> </a:t>
                      </a:r>
                      <a:endParaRPr lang="sv-SE" sz="800" b="0" i="0" u="none" strike="noStrike" dirty="0">
                        <a:solidFill>
                          <a:srgbClr val="00B05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30</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ÅSTORP</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31</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ÄNGELHOLM</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G/UB</a:t>
                      </a:r>
                      <a:endParaRPr lang="sv-SE" sz="800" b="0" i="0" u="none" strike="noStrike">
                        <a:solidFill>
                          <a:srgbClr val="000000"/>
                        </a:solidFill>
                        <a:effectLst/>
                        <a:latin typeface="Times New Roman"/>
                      </a:endParaRPr>
                    </a:p>
                  </a:txBody>
                  <a:tcPr marL="5506" marR="5506" marT="5506" marB="0" anchor="ctr"/>
                </a:tc>
              </a:tr>
              <a:tr h="168019">
                <a:tc>
                  <a:txBody>
                    <a:bodyPr/>
                    <a:lstStyle/>
                    <a:p>
                      <a:pPr algn="r" fontAlgn="ctr"/>
                      <a:r>
                        <a:rPr lang="sv-SE" sz="800" u="none" strike="noStrike">
                          <a:effectLst/>
                        </a:rPr>
                        <a:t>32</a:t>
                      </a:r>
                      <a:endParaRPr lang="sv-SE" sz="800" b="0" i="0" u="none" strike="noStrike">
                        <a:solidFill>
                          <a:srgbClr val="000000"/>
                        </a:solidFill>
                        <a:effectLst/>
                        <a:latin typeface="Times New Roman"/>
                      </a:endParaRPr>
                    </a:p>
                  </a:txBody>
                  <a:tcPr marL="5506" marR="5506" marT="5506" marB="0" anchor="ctr"/>
                </a:tc>
                <a:tc>
                  <a:txBody>
                    <a:bodyPr/>
                    <a:lstStyle/>
                    <a:p>
                      <a:pPr algn="l" fontAlgn="ctr"/>
                      <a:r>
                        <a:rPr lang="sv-SE" sz="800" u="none" strike="noStrike">
                          <a:effectLst/>
                        </a:rPr>
                        <a:t>ÖRKELLJUNGA</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a:effectLst/>
                        </a:rPr>
                        <a:t>G</a:t>
                      </a:r>
                      <a:endParaRPr lang="sv-SE" sz="800" b="0" i="0" u="none" strike="noStrike">
                        <a:solidFill>
                          <a:srgbClr val="000000"/>
                        </a:solidFill>
                        <a:effectLst/>
                        <a:latin typeface="Times New Roman"/>
                      </a:endParaRPr>
                    </a:p>
                  </a:txBody>
                  <a:tcPr marL="5506" marR="5506" marT="5506" marB="0" anchor="ctr"/>
                </a:tc>
                <a:tc>
                  <a:txBody>
                    <a:bodyPr/>
                    <a:lstStyle/>
                    <a:p>
                      <a:pPr algn="r" fontAlgn="ctr"/>
                      <a:r>
                        <a:rPr lang="sv-SE" sz="800" u="none" strike="noStrike">
                          <a:effectLst/>
                        </a:rPr>
                        <a:t> </a:t>
                      </a:r>
                      <a:endParaRPr lang="sv-SE" sz="800" b="0" i="0" u="none" strike="noStrike">
                        <a:solidFill>
                          <a:srgbClr val="000000"/>
                        </a:solidFill>
                        <a:effectLst/>
                        <a:latin typeface="Times New Roman"/>
                      </a:endParaRPr>
                    </a:p>
                  </a:txBody>
                  <a:tcPr marL="5506" marR="5506" marT="5506" marB="0" anchor="ctr"/>
                </a:tc>
                <a:tc>
                  <a:txBody>
                    <a:bodyPr/>
                    <a:lstStyle/>
                    <a:p>
                      <a:pPr algn="ctr" fontAlgn="ctr"/>
                      <a:r>
                        <a:rPr lang="sv-SE" sz="800" u="none" strike="noStrike" dirty="0">
                          <a:effectLst/>
                        </a:rPr>
                        <a:t>G/UB</a:t>
                      </a:r>
                      <a:endParaRPr lang="sv-SE" sz="800" b="0" i="0" u="none" strike="noStrike" dirty="0">
                        <a:solidFill>
                          <a:srgbClr val="000000"/>
                        </a:solidFill>
                        <a:effectLst/>
                        <a:latin typeface="Times New Roman"/>
                      </a:endParaRPr>
                    </a:p>
                  </a:txBody>
                  <a:tcPr marL="5506" marR="5506" marT="5506" marB="0" anchor="ctr"/>
                </a:tc>
              </a:tr>
            </a:tbl>
          </a:graphicData>
        </a:graphic>
      </p:graphicFrame>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49" t="10725" r="59104" b="10757"/>
          <a:stretch/>
        </p:blipFill>
        <p:spPr bwMode="auto">
          <a:xfrm>
            <a:off x="5378212" y="692696"/>
            <a:ext cx="369667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 5"/>
          <p:cNvSpPr/>
          <p:nvPr/>
        </p:nvSpPr>
        <p:spPr>
          <a:xfrm>
            <a:off x="7426577" y="3895006"/>
            <a:ext cx="288032" cy="25407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9" name="Ellips 8"/>
          <p:cNvSpPr/>
          <p:nvPr/>
        </p:nvSpPr>
        <p:spPr>
          <a:xfrm>
            <a:off x="7092280" y="3555876"/>
            <a:ext cx="334297" cy="23316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10" name="textruta 9"/>
          <p:cNvSpPr txBox="1"/>
          <p:nvPr/>
        </p:nvSpPr>
        <p:spPr>
          <a:xfrm>
            <a:off x="4866591" y="4450597"/>
            <a:ext cx="4208293" cy="2062103"/>
          </a:xfrm>
          <a:prstGeom prst="rect">
            <a:avLst/>
          </a:prstGeom>
          <a:noFill/>
        </p:spPr>
        <p:txBody>
          <a:bodyPr wrap="square" rtlCol="0">
            <a:spAutoFit/>
          </a:bodyPr>
          <a:lstStyle/>
          <a:p>
            <a:pPr marL="285750" indent="-285750">
              <a:buFont typeface="Arial" panose="020B0604020202020204" pitchFamily="34" charset="0"/>
              <a:buChar char="•"/>
            </a:pPr>
            <a:r>
              <a:rPr lang="sv-SE" sz="1200" dirty="0"/>
              <a:t>4 </a:t>
            </a:r>
            <a:r>
              <a:rPr lang="sv-SE" sz="1200" dirty="0" smtClean="0"/>
              <a:t>mätningar </a:t>
            </a:r>
            <a:r>
              <a:rPr lang="sv-SE" sz="1200" dirty="0"/>
              <a:t>av </a:t>
            </a:r>
            <a:r>
              <a:rPr lang="sv-SE" sz="1200" dirty="0" smtClean="0"/>
              <a:t>metaller </a:t>
            </a:r>
            <a:r>
              <a:rPr lang="sv-SE" sz="1200" dirty="0"/>
              <a:t>och </a:t>
            </a:r>
            <a:r>
              <a:rPr lang="sv-SE" sz="1200" dirty="0" err="1"/>
              <a:t>PAH:er</a:t>
            </a:r>
            <a:r>
              <a:rPr lang="sv-SE" sz="1200" dirty="0"/>
              <a:t> </a:t>
            </a:r>
            <a:r>
              <a:rPr lang="sv-SE" sz="1200" dirty="0" smtClean="0"/>
              <a:t>i </a:t>
            </a:r>
            <a:r>
              <a:rPr lang="sv-SE" sz="1200" dirty="0"/>
              <a:t>Skånes </a:t>
            </a:r>
            <a:r>
              <a:rPr lang="sv-SE" sz="1200" dirty="0" smtClean="0"/>
              <a:t>kommuner</a:t>
            </a:r>
            <a:r>
              <a:rPr lang="sv-SE" sz="1200" dirty="0"/>
              <a:t> under 12 veckor (2018-02-12 - 2018-05-07) </a:t>
            </a:r>
            <a:r>
              <a:rPr lang="sv-SE" sz="1200" dirty="0" smtClean="0"/>
              <a:t>.</a:t>
            </a:r>
          </a:p>
          <a:p>
            <a:pPr marL="285750" indent="-285750">
              <a:buFont typeface="Arial" panose="020B0604020202020204" pitchFamily="34" charset="0"/>
              <a:buChar char="•"/>
            </a:pPr>
            <a:endParaRPr lang="sv-SE" sz="600" dirty="0"/>
          </a:p>
          <a:p>
            <a:pPr marL="285750" indent="-285750">
              <a:buFont typeface="Arial" panose="020B0604020202020204" pitchFamily="34" charset="0"/>
              <a:buChar char="•"/>
            </a:pPr>
            <a:r>
              <a:rPr lang="sv-SE" sz="1200" dirty="0" smtClean="0"/>
              <a:t>1 </a:t>
            </a:r>
            <a:r>
              <a:rPr lang="sv-SE" sz="1200" dirty="0" smtClean="0"/>
              <a:t>å</a:t>
            </a:r>
            <a:r>
              <a:rPr lang="sv-SE" sz="1200" dirty="0" smtClean="0"/>
              <a:t>rlig mätning </a:t>
            </a:r>
            <a:r>
              <a:rPr lang="sv-SE" sz="1200" dirty="0"/>
              <a:t>av </a:t>
            </a:r>
            <a:r>
              <a:rPr lang="sv-SE" sz="1200" dirty="0" smtClean="0"/>
              <a:t>metaller </a:t>
            </a:r>
            <a:r>
              <a:rPr lang="sv-SE" sz="1200" dirty="0" smtClean="0"/>
              <a:t>och </a:t>
            </a:r>
            <a:r>
              <a:rPr lang="sv-SE" sz="1200" dirty="0" err="1" smtClean="0"/>
              <a:t>PAH:er</a:t>
            </a:r>
            <a:r>
              <a:rPr lang="sv-SE" sz="1200" dirty="0"/>
              <a:t> vid Stenshult </a:t>
            </a:r>
          </a:p>
          <a:p>
            <a:pPr marL="285750" lvl="0" indent="-285750">
              <a:buFont typeface="Arial" panose="020B0604020202020204" pitchFamily="34" charset="0"/>
              <a:buChar char="•"/>
            </a:pPr>
            <a:endParaRPr lang="sv-SE" sz="600" dirty="0" smtClean="0"/>
          </a:p>
          <a:p>
            <a:pPr marL="285750" lvl="0" indent="-285750">
              <a:buFont typeface="Arial" panose="020B0604020202020204" pitchFamily="34" charset="0"/>
              <a:buChar char="•"/>
            </a:pPr>
            <a:r>
              <a:rPr lang="sv-SE" sz="1200" dirty="0" smtClean="0"/>
              <a:t>1 </a:t>
            </a:r>
            <a:r>
              <a:rPr lang="sv-SE" sz="1200" dirty="0" smtClean="0"/>
              <a:t>mätning </a:t>
            </a:r>
            <a:r>
              <a:rPr lang="sv-SE" sz="1200" dirty="0" smtClean="0"/>
              <a:t>av </a:t>
            </a:r>
            <a:r>
              <a:rPr lang="sv-SE" sz="1200" dirty="0" smtClean="0"/>
              <a:t>metaller </a:t>
            </a:r>
            <a:r>
              <a:rPr lang="sv-SE" sz="1200" dirty="0" smtClean="0"/>
              <a:t>och </a:t>
            </a:r>
            <a:r>
              <a:rPr lang="sv-SE" sz="1200" dirty="0" err="1" smtClean="0"/>
              <a:t>PAH:er</a:t>
            </a:r>
            <a:r>
              <a:rPr lang="sv-SE" sz="1200" dirty="0" smtClean="0"/>
              <a:t> under 12 veckor (2018-02-12 - 2018-05-07) vid Hissmossa</a:t>
            </a:r>
          </a:p>
          <a:p>
            <a:pPr marL="285750" lvl="0" indent="-285750">
              <a:buFont typeface="Arial" panose="020B0604020202020204" pitchFamily="34" charset="0"/>
              <a:buChar char="•"/>
            </a:pPr>
            <a:endParaRPr lang="sv-SE" sz="600" dirty="0"/>
          </a:p>
          <a:p>
            <a:pPr marL="285750" lvl="0" indent="-285750">
              <a:buFont typeface="Arial" panose="020B0604020202020204" pitchFamily="34" charset="0"/>
              <a:buChar char="•"/>
            </a:pPr>
            <a:r>
              <a:rPr lang="sv-SE" sz="1200" dirty="0" smtClean="0"/>
              <a:t>1 </a:t>
            </a:r>
            <a:r>
              <a:rPr lang="sv-SE" sz="1200" dirty="0" smtClean="0"/>
              <a:t>årlig </a:t>
            </a:r>
            <a:r>
              <a:rPr lang="sv-SE" sz="1200" dirty="0" smtClean="0"/>
              <a:t>mätning </a:t>
            </a:r>
            <a:r>
              <a:rPr lang="sv-SE" sz="1200" dirty="0"/>
              <a:t>av </a:t>
            </a:r>
            <a:r>
              <a:rPr lang="sv-SE" sz="1200" dirty="0"/>
              <a:t>m</a:t>
            </a:r>
            <a:r>
              <a:rPr lang="sv-SE" sz="1200" dirty="0" smtClean="0"/>
              <a:t>etaller </a:t>
            </a:r>
            <a:r>
              <a:rPr lang="sv-SE" sz="1200" dirty="0" smtClean="0"/>
              <a:t>vid Söderåsen finansierad av Naturvårdsverket</a:t>
            </a:r>
          </a:p>
          <a:p>
            <a:pPr marL="285750" indent="-285750">
              <a:buFont typeface="Arial" panose="020B0604020202020204" pitchFamily="34" charset="0"/>
              <a:buChar char="•"/>
            </a:pPr>
            <a:endParaRPr lang="sv-SE" sz="1400" dirty="0"/>
          </a:p>
        </p:txBody>
      </p:sp>
      <p:pic>
        <p:nvPicPr>
          <p:cNvPr id="11" name="Bildobjekt 10"/>
          <p:cNvPicPr>
            <a:picLocks noChangeAspect="1"/>
          </p:cNvPicPr>
          <p:nvPr/>
        </p:nvPicPr>
        <p:blipFill>
          <a:blip r:embed="rId3" cstate="print"/>
          <a:stretch>
            <a:fillRect/>
          </a:stretch>
        </p:blipFill>
        <p:spPr>
          <a:xfrm>
            <a:off x="8172400" y="6066736"/>
            <a:ext cx="792088" cy="746640"/>
          </a:xfrm>
          <a:prstGeom prst="rect">
            <a:avLst/>
          </a:prstGeom>
        </p:spPr>
      </p:pic>
      <p:sp>
        <p:nvSpPr>
          <p:cNvPr id="12" name="Ellips 11"/>
          <p:cNvSpPr/>
          <p:nvPr/>
        </p:nvSpPr>
        <p:spPr>
          <a:xfrm>
            <a:off x="6970737" y="1650046"/>
            <a:ext cx="288691" cy="29660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13" name="Ellips 12"/>
          <p:cNvSpPr/>
          <p:nvPr/>
        </p:nvSpPr>
        <p:spPr>
          <a:xfrm>
            <a:off x="7976812" y="1052736"/>
            <a:ext cx="288032" cy="25407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14" name="Ellips 13"/>
          <p:cNvSpPr/>
          <p:nvPr/>
        </p:nvSpPr>
        <p:spPr>
          <a:xfrm>
            <a:off x="5940152" y="2492896"/>
            <a:ext cx="244844" cy="25407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15" name="Ellips 14"/>
          <p:cNvSpPr/>
          <p:nvPr/>
        </p:nvSpPr>
        <p:spPr>
          <a:xfrm>
            <a:off x="5508104" y="1523009"/>
            <a:ext cx="288032" cy="25407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16" name="Ellips 15"/>
          <p:cNvSpPr/>
          <p:nvPr/>
        </p:nvSpPr>
        <p:spPr>
          <a:xfrm>
            <a:off x="6450977" y="1946648"/>
            <a:ext cx="244844" cy="25407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458963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607398" y="116632"/>
            <a:ext cx="5321247" cy="864096"/>
          </a:xfrm>
        </p:spPr>
        <p:txBody>
          <a:bodyPr>
            <a:normAutofit/>
          </a:bodyPr>
          <a:lstStyle/>
          <a:p>
            <a:r>
              <a:rPr lang="sv-SE" sz="1800" b="1" dirty="0">
                <a:latin typeface="Arial" panose="020B0604020202020204" pitchFamily="34" charset="0"/>
                <a:cs typeface="Arial" panose="020B0604020202020204" pitchFamily="34" charset="0"/>
              </a:rPr>
              <a:t>Mätning av kvävedioxid med diffusionsprovtagare i </a:t>
            </a:r>
            <a:r>
              <a:rPr lang="sv-SE" sz="1800" b="1" dirty="0" smtClean="0">
                <a:latin typeface="Arial" panose="020B0604020202020204" pitchFamily="34" charset="0"/>
                <a:cs typeface="Arial" panose="020B0604020202020204" pitchFamily="34" charset="0"/>
              </a:rPr>
              <a:t>Skåne år 2009/2014/2019 </a:t>
            </a:r>
            <a:endParaRPr lang="sv-SE" sz="1800"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51" t="31778" r="54283" b="24464"/>
          <a:stretch/>
        </p:blipFill>
        <p:spPr bwMode="auto">
          <a:xfrm>
            <a:off x="118397" y="3275967"/>
            <a:ext cx="3094328" cy="3065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41" t="34613" r="76504" b="23236"/>
          <a:stretch/>
        </p:blipFill>
        <p:spPr bwMode="auto">
          <a:xfrm>
            <a:off x="96611" y="283207"/>
            <a:ext cx="3116114" cy="299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Diagram 5"/>
          <p:cNvGraphicFramePr/>
          <p:nvPr>
            <p:extLst>
              <p:ext uri="{D42A27DB-BD31-4B8C-83A1-F6EECF244321}">
                <p14:modId xmlns:p14="http://schemas.microsoft.com/office/powerpoint/2010/main" val="1707523882"/>
              </p:ext>
            </p:extLst>
          </p:nvPr>
        </p:nvGraphicFramePr>
        <p:xfrm>
          <a:off x="2915816" y="1052736"/>
          <a:ext cx="6120680" cy="381738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ruta 3"/>
          <p:cNvSpPr txBox="1"/>
          <p:nvPr/>
        </p:nvSpPr>
        <p:spPr>
          <a:xfrm>
            <a:off x="3059832" y="4808884"/>
            <a:ext cx="5112568" cy="1384995"/>
          </a:xfrm>
          <a:prstGeom prst="rect">
            <a:avLst/>
          </a:prstGeom>
          <a:noFill/>
        </p:spPr>
        <p:txBody>
          <a:bodyPr wrap="square" rtlCol="0">
            <a:spAutoFit/>
          </a:bodyPr>
          <a:lstStyle/>
          <a:p>
            <a:pPr marL="285750" indent="-285750">
              <a:buFont typeface="Arial" panose="020B0604020202020204" pitchFamily="34" charset="0"/>
              <a:buChar char="•"/>
            </a:pPr>
            <a:r>
              <a:rPr lang="sv-SE" sz="1400" dirty="0" smtClean="0"/>
              <a:t>Under 2019 planeras inom samverkansområdet att utföra mätningar av både kvävedioxid (NO</a:t>
            </a:r>
            <a:r>
              <a:rPr lang="sv-SE" sz="1400" baseline="-25000" dirty="0" smtClean="0"/>
              <a:t>2</a:t>
            </a:r>
            <a:r>
              <a:rPr lang="sv-SE" sz="1400" dirty="0" smtClean="0"/>
              <a:t>) och kväveoxider (</a:t>
            </a:r>
            <a:r>
              <a:rPr lang="sv-SE" sz="1400" dirty="0" err="1" smtClean="0"/>
              <a:t>NOx</a:t>
            </a:r>
            <a:r>
              <a:rPr lang="sv-SE" sz="1400" dirty="0" smtClean="0"/>
              <a:t>) i två punkter i samtliga av Skånes kommuner. Mätningen kommer pågå i åtta veckor, en mätpunkt kommer att placeras i gatumiljö och en mätpunkt kommer placeras i urban bakgrundsluft. </a:t>
            </a:r>
            <a:endParaRPr lang="sv-SE" sz="1400" dirty="0"/>
          </a:p>
        </p:txBody>
      </p:sp>
      <p:pic>
        <p:nvPicPr>
          <p:cNvPr id="11" name="Bildobjekt 10"/>
          <p:cNvPicPr>
            <a:picLocks noChangeAspect="1"/>
          </p:cNvPicPr>
          <p:nvPr/>
        </p:nvPicPr>
        <p:blipFill>
          <a:blip r:embed="rId4" cstate="print"/>
          <a:stretch>
            <a:fillRect/>
          </a:stretch>
        </p:blipFill>
        <p:spPr>
          <a:xfrm>
            <a:off x="8172400" y="5954714"/>
            <a:ext cx="792088" cy="746640"/>
          </a:xfrm>
          <a:prstGeom prst="rect">
            <a:avLst/>
          </a:prstGeom>
        </p:spPr>
      </p:pic>
    </p:spTree>
    <p:extLst>
      <p:ext uri="{BB962C8B-B14F-4D97-AF65-F5344CB8AC3E}">
        <p14:creationId xmlns:p14="http://schemas.microsoft.com/office/powerpoint/2010/main" val="32436218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1520" y="-99392"/>
            <a:ext cx="8784976" cy="873595"/>
          </a:xfrm>
        </p:spPr>
        <p:txBody>
          <a:bodyPr>
            <a:normAutofit/>
          </a:bodyPr>
          <a:lstStyle/>
          <a:p>
            <a:r>
              <a:rPr lang="sv-SE" sz="1800" b="1" dirty="0">
                <a:latin typeface="Arial" panose="020B0604020202020204" pitchFamily="34" charset="0"/>
                <a:cs typeface="Arial" panose="020B0604020202020204" pitchFamily="34" charset="0"/>
              </a:rPr>
              <a:t>M</a:t>
            </a:r>
            <a:r>
              <a:rPr lang="sv-SE" sz="1800" b="1" dirty="0" smtClean="0">
                <a:latin typeface="Arial" panose="020B0604020202020204" pitchFamily="34" charset="0"/>
                <a:cs typeface="Arial" panose="020B0604020202020204" pitchFamily="34" charset="0"/>
              </a:rPr>
              <a:t>obilmätstation som kommunerna och industrin kan hyra.</a:t>
            </a:r>
            <a:endParaRPr lang="sv-SE" sz="1800" dirty="0">
              <a:latin typeface="Arial" panose="020B0604020202020204" pitchFamily="34" charset="0"/>
              <a:cs typeface="Arial" panose="020B0604020202020204" pitchFamily="34" charset="0"/>
            </a:endParaRPr>
          </a:p>
        </p:txBody>
      </p:sp>
      <p:sp>
        <p:nvSpPr>
          <p:cNvPr id="3" name="Platshållare för innehåll 2"/>
          <p:cNvSpPr>
            <a:spLocks noGrp="1"/>
          </p:cNvSpPr>
          <p:nvPr>
            <p:ph idx="1"/>
          </p:nvPr>
        </p:nvSpPr>
        <p:spPr>
          <a:xfrm>
            <a:off x="251520" y="774203"/>
            <a:ext cx="5729694" cy="2736304"/>
          </a:xfrm>
        </p:spPr>
        <p:txBody>
          <a:bodyPr>
            <a:normAutofit/>
          </a:bodyPr>
          <a:lstStyle/>
          <a:p>
            <a:r>
              <a:rPr lang="sv-SE" sz="1600" dirty="0" smtClean="0"/>
              <a:t>Ny mobila </a:t>
            </a:r>
            <a:r>
              <a:rPr lang="sv-SE" sz="1600" dirty="0" err="1" smtClean="0"/>
              <a:t>mätstion</a:t>
            </a:r>
            <a:r>
              <a:rPr lang="sv-SE" sz="1600" dirty="0" smtClean="0"/>
              <a:t> </a:t>
            </a:r>
            <a:r>
              <a:rPr lang="sv-SE" sz="1600" dirty="0" smtClean="0"/>
              <a:t>har byggts och provköras nu i Malmö.</a:t>
            </a:r>
          </a:p>
          <a:p>
            <a:r>
              <a:rPr lang="sv-SE" sz="1600" dirty="0" smtClean="0"/>
              <a:t>M</a:t>
            </a:r>
            <a:r>
              <a:rPr lang="sv-SE" sz="1600" dirty="0" smtClean="0"/>
              <a:t>äter </a:t>
            </a:r>
            <a:r>
              <a:rPr lang="sv-SE" sz="1600" dirty="0" smtClean="0"/>
              <a:t>NO</a:t>
            </a:r>
            <a:r>
              <a:rPr lang="sv-SE" sz="1600" baseline="-25000" dirty="0" smtClean="0"/>
              <a:t>X,</a:t>
            </a:r>
            <a:r>
              <a:rPr lang="sv-SE" sz="1600" dirty="0" smtClean="0"/>
              <a:t>NO</a:t>
            </a:r>
            <a:r>
              <a:rPr lang="sv-SE" sz="1600" baseline="-25000" dirty="0" smtClean="0"/>
              <a:t>2</a:t>
            </a:r>
            <a:r>
              <a:rPr lang="sv-SE" sz="1600" dirty="0" smtClean="0"/>
              <a:t> PM</a:t>
            </a:r>
            <a:r>
              <a:rPr lang="sv-SE" sz="1600" baseline="-25000" dirty="0" smtClean="0"/>
              <a:t>10</a:t>
            </a:r>
            <a:r>
              <a:rPr lang="sv-SE" sz="1600" dirty="0" smtClean="0"/>
              <a:t> eller PM </a:t>
            </a:r>
            <a:r>
              <a:rPr lang="sv-SE" sz="1600" baseline="-25000" dirty="0" smtClean="0"/>
              <a:t>2,5</a:t>
            </a:r>
            <a:r>
              <a:rPr lang="sv-SE" sz="1600" dirty="0" smtClean="0"/>
              <a:t> </a:t>
            </a:r>
          </a:p>
          <a:p>
            <a:pPr marL="0" indent="0">
              <a:buNone/>
            </a:pPr>
            <a:endParaRPr lang="sv-SE" sz="1600" dirty="0" smtClean="0"/>
          </a:p>
          <a:p>
            <a:r>
              <a:rPr lang="sv-SE" sz="1600" dirty="0" smtClean="0"/>
              <a:t>Kostnad 50 000 kr första </a:t>
            </a:r>
            <a:r>
              <a:rPr lang="sv-SE" sz="1600" dirty="0"/>
              <a:t>månaden </a:t>
            </a:r>
            <a:r>
              <a:rPr lang="sv-SE" sz="1600" dirty="0" smtClean="0"/>
              <a:t>och 25</a:t>
            </a:r>
            <a:r>
              <a:rPr lang="sv-SE" sz="1600" dirty="0"/>
              <a:t> 000 </a:t>
            </a:r>
            <a:r>
              <a:rPr lang="sv-SE" sz="1600" dirty="0" smtClean="0"/>
              <a:t>kr de efterföljande månaderna.</a:t>
            </a:r>
          </a:p>
          <a:p>
            <a:endParaRPr lang="sv-SE" sz="1600" dirty="0"/>
          </a:p>
          <a:p>
            <a:r>
              <a:rPr lang="sv-SE" sz="1600" dirty="0" smtClean="0"/>
              <a:t>Malmö har tidigare </a:t>
            </a:r>
            <a:r>
              <a:rPr lang="sv-SE" sz="1600" dirty="0" smtClean="0"/>
              <a:t>gjort mätningar </a:t>
            </a:r>
            <a:r>
              <a:rPr lang="sv-SE" sz="1600" dirty="0" smtClean="0"/>
              <a:t>i Svedala, Burlöv, Lund, Åkarp med den </a:t>
            </a:r>
            <a:r>
              <a:rPr lang="sv-SE" sz="1600" dirty="0" smtClean="0"/>
              <a:t>mobila </a:t>
            </a:r>
            <a:r>
              <a:rPr lang="sv-SE" sz="1600" dirty="0" smtClean="0"/>
              <a:t>mätvagnen. </a:t>
            </a:r>
            <a:endParaRPr lang="sv-SE" sz="1600" dirty="0"/>
          </a:p>
          <a:p>
            <a:endParaRPr lang="sv-SE" sz="2800" dirty="0"/>
          </a:p>
        </p:txBody>
      </p:sp>
      <p:pic>
        <p:nvPicPr>
          <p:cNvPr id="4098" name="Picture 2" descr="G:\Förvaltningar\Miljöförvaltningen\MJ gemensam (3289)\SUS\Enheten MOA\Luft\Samordnad Kontroll\Nyhetsbrev\IMG_02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284984"/>
            <a:ext cx="3266018" cy="3298441"/>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descr="C:\Users\amigha\Desktop\DSC006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214" y="774203"/>
            <a:ext cx="2611755" cy="3600450"/>
          </a:xfrm>
          <a:prstGeom prst="rect">
            <a:avLst/>
          </a:prstGeom>
          <a:noFill/>
          <a:ln>
            <a:solidFill>
              <a:schemeClr val="tx1"/>
            </a:solidFill>
          </a:ln>
        </p:spPr>
      </p:pic>
    </p:spTree>
    <p:extLst>
      <p:ext uri="{BB962C8B-B14F-4D97-AF65-F5344CB8AC3E}">
        <p14:creationId xmlns:p14="http://schemas.microsoft.com/office/powerpoint/2010/main" val="4072731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6" descr="eslov_NOx_halter_tot_150x150"/>
          <p:cNvPicPr>
            <a:picLocks noChangeAspect="1" noChangeArrowheads="1"/>
          </p:cNvPicPr>
          <p:nvPr/>
        </p:nvPicPr>
        <p:blipFill>
          <a:blip r:embed="rId2" cstate="print"/>
          <a:srcRect/>
          <a:stretch>
            <a:fillRect/>
          </a:stretch>
        </p:blipFill>
        <p:spPr bwMode="auto">
          <a:xfrm>
            <a:off x="683568" y="1196752"/>
            <a:ext cx="4363915" cy="5184775"/>
          </a:xfrm>
          <a:prstGeom prst="rect">
            <a:avLst/>
          </a:prstGeom>
          <a:noFill/>
          <a:ln w="9525">
            <a:noFill/>
            <a:miter lim="800000"/>
            <a:headEnd/>
            <a:tailEnd/>
          </a:ln>
        </p:spPr>
      </p:pic>
      <p:sp>
        <p:nvSpPr>
          <p:cNvPr id="47107" name="Rectangle 8"/>
          <p:cNvSpPr>
            <a:spLocks noChangeArrowheads="1"/>
          </p:cNvSpPr>
          <p:nvPr/>
        </p:nvSpPr>
        <p:spPr bwMode="auto">
          <a:xfrm>
            <a:off x="5076056" y="1124744"/>
            <a:ext cx="3779912" cy="2462213"/>
          </a:xfrm>
          <a:prstGeom prst="rect">
            <a:avLst/>
          </a:prstGeom>
          <a:noFill/>
          <a:ln w="9525">
            <a:noFill/>
            <a:miter lim="800000"/>
            <a:headEnd/>
            <a:tailEnd/>
          </a:ln>
        </p:spPr>
        <p:txBody>
          <a:bodyPr wrap="square">
            <a:spAutoFit/>
          </a:bodyPr>
          <a:lstStyle/>
          <a:p>
            <a:pPr>
              <a:buFont typeface="Arial" pitchFamily="34" charset="0"/>
              <a:buChar char="•"/>
            </a:pPr>
            <a:endParaRPr lang="sv-SE" sz="1400" dirty="0" smtClean="0">
              <a:latin typeface="Verdana" pitchFamily="34" charset="0"/>
              <a:ea typeface="Verdana" pitchFamily="34" charset="0"/>
              <a:cs typeface="Verdana" pitchFamily="34" charset="0"/>
            </a:endParaRPr>
          </a:p>
          <a:p>
            <a:pPr>
              <a:buFont typeface="Arial" pitchFamily="34" charset="0"/>
              <a:buChar char="•"/>
            </a:pPr>
            <a:r>
              <a:rPr lang="sv-SE" sz="1400" dirty="0" smtClean="0">
                <a:latin typeface="Verdana" pitchFamily="34" charset="0"/>
                <a:ea typeface="Verdana" pitchFamily="34" charset="0"/>
                <a:cs typeface="Verdana" pitchFamily="34" charset="0"/>
              </a:rPr>
              <a:t>  Årligen </a:t>
            </a:r>
            <a:r>
              <a:rPr lang="sv-SE" sz="1400" dirty="0" smtClean="0">
                <a:latin typeface="Verdana" pitchFamily="34" charset="0"/>
                <a:ea typeface="Verdana" pitchFamily="34" charset="0"/>
                <a:cs typeface="Verdana" pitchFamily="34" charset="0"/>
              </a:rPr>
              <a:t>kartläggs </a:t>
            </a:r>
            <a:r>
              <a:rPr lang="sv-SE" sz="1400" dirty="0" smtClean="0">
                <a:latin typeface="Verdana" pitchFamily="34" charset="0"/>
                <a:ea typeface="Verdana" pitchFamily="34" charset="0"/>
                <a:cs typeface="Verdana" pitchFamily="34" charset="0"/>
              </a:rPr>
              <a:t>en av föroreningarna kvävedioxid NO</a:t>
            </a:r>
            <a:r>
              <a:rPr lang="sv-SE" sz="1400" baseline="-25000" dirty="0" smtClean="0">
                <a:latin typeface="Verdana" pitchFamily="34" charset="0"/>
                <a:ea typeface="Verdana" pitchFamily="34" charset="0"/>
                <a:cs typeface="Verdana" pitchFamily="34" charset="0"/>
              </a:rPr>
              <a:t>2</a:t>
            </a:r>
            <a:r>
              <a:rPr lang="sv-SE" sz="1400" dirty="0" smtClean="0">
                <a:latin typeface="Verdana" pitchFamily="34" charset="0"/>
                <a:ea typeface="Verdana" pitchFamily="34" charset="0"/>
                <a:cs typeface="Verdana" pitchFamily="34" charset="0"/>
              </a:rPr>
              <a:t>, partiklar PM</a:t>
            </a:r>
            <a:r>
              <a:rPr lang="sv-SE" sz="1400" baseline="-25000" dirty="0" smtClean="0">
                <a:latin typeface="Verdana" pitchFamily="34" charset="0"/>
                <a:ea typeface="Verdana" pitchFamily="34" charset="0"/>
                <a:cs typeface="Verdana" pitchFamily="34" charset="0"/>
              </a:rPr>
              <a:t>10</a:t>
            </a:r>
            <a:r>
              <a:rPr lang="sv-SE" sz="1400" dirty="0" smtClean="0">
                <a:latin typeface="Verdana" pitchFamily="34" charset="0"/>
                <a:ea typeface="Verdana" pitchFamily="34" charset="0"/>
                <a:cs typeface="Verdana" pitchFamily="34" charset="0"/>
              </a:rPr>
              <a:t>, partiklar PM</a:t>
            </a:r>
            <a:r>
              <a:rPr lang="sv-SE" sz="1400" baseline="-25000" dirty="0" smtClean="0">
                <a:latin typeface="Verdana" pitchFamily="34" charset="0"/>
                <a:ea typeface="Verdana" pitchFamily="34" charset="0"/>
                <a:cs typeface="Verdana" pitchFamily="34" charset="0"/>
              </a:rPr>
              <a:t>2,5 </a:t>
            </a:r>
            <a:r>
              <a:rPr lang="sv-SE" sz="1400" dirty="0" smtClean="0">
                <a:latin typeface="Verdana" pitchFamily="34" charset="0"/>
                <a:ea typeface="Verdana" pitchFamily="34" charset="0"/>
                <a:cs typeface="Verdana" pitchFamily="34" charset="0"/>
              </a:rPr>
              <a:t>respektive svaveldioxid SO</a:t>
            </a:r>
            <a:r>
              <a:rPr lang="sv-SE" sz="1400" baseline="-25000" dirty="0" smtClean="0">
                <a:latin typeface="Verdana" pitchFamily="34" charset="0"/>
                <a:ea typeface="Verdana" pitchFamily="34" charset="0"/>
                <a:cs typeface="Verdana" pitchFamily="34" charset="0"/>
              </a:rPr>
              <a:t>2</a:t>
            </a:r>
            <a:r>
              <a:rPr lang="sv-SE" sz="1400" dirty="0" smtClean="0">
                <a:latin typeface="Verdana" pitchFamily="34" charset="0"/>
                <a:ea typeface="Verdana" pitchFamily="34" charset="0"/>
                <a:cs typeface="Verdana" pitchFamily="34" charset="0"/>
              </a:rPr>
              <a:t> och utvärderar mot respektive miljökvalitetsnorm.</a:t>
            </a:r>
          </a:p>
          <a:p>
            <a:pPr>
              <a:buFont typeface="Arial" pitchFamily="34" charset="0"/>
              <a:buChar char="•"/>
            </a:pPr>
            <a:endParaRPr lang="sv-SE" sz="1400" dirty="0" smtClean="0">
              <a:latin typeface="Verdana" pitchFamily="34" charset="0"/>
              <a:ea typeface="Verdana" pitchFamily="34" charset="0"/>
              <a:cs typeface="Verdana" pitchFamily="34" charset="0"/>
            </a:endParaRPr>
          </a:p>
          <a:p>
            <a:pPr>
              <a:buFont typeface="Arial" pitchFamily="34" charset="0"/>
              <a:buChar char="•"/>
            </a:pPr>
            <a:r>
              <a:rPr lang="sv-SE" altLang="sv-SE" sz="1400" dirty="0">
                <a:latin typeface="Verdana" pitchFamily="34" charset="0"/>
                <a:ea typeface="Verdana" pitchFamily="34" charset="0"/>
                <a:cs typeface="Verdana" pitchFamily="34" charset="0"/>
              </a:rPr>
              <a:t> </a:t>
            </a:r>
            <a:r>
              <a:rPr lang="sv-SE" sz="1400" dirty="0">
                <a:latin typeface="Verdana" pitchFamily="34" charset="0"/>
                <a:ea typeface="Verdana" pitchFamily="34" charset="0"/>
                <a:cs typeface="Verdana" pitchFamily="34" charset="0"/>
              </a:rPr>
              <a:t>Resultaten från </a:t>
            </a:r>
            <a:r>
              <a:rPr lang="sv-SE" sz="1400" dirty="0" smtClean="0">
                <a:latin typeface="Verdana" pitchFamily="34" charset="0"/>
                <a:ea typeface="Verdana" pitchFamily="34" charset="0"/>
                <a:cs typeface="Verdana" pitchFamily="34" charset="0"/>
              </a:rPr>
              <a:t>mätkampanj </a:t>
            </a:r>
            <a:r>
              <a:rPr lang="sv-SE" sz="1400" dirty="0">
                <a:latin typeface="Verdana" pitchFamily="34" charset="0"/>
                <a:ea typeface="Verdana" pitchFamily="34" charset="0"/>
                <a:cs typeface="Verdana" pitchFamily="34" charset="0"/>
              </a:rPr>
              <a:t>2019 följs upp med beräkningar 2020. </a:t>
            </a:r>
          </a:p>
          <a:p>
            <a:pPr>
              <a:buFont typeface="Arial" pitchFamily="34" charset="0"/>
              <a:buChar char="•"/>
            </a:pPr>
            <a:endParaRPr lang="sv-SE" sz="1400" dirty="0" smtClean="0">
              <a:latin typeface="Verdana" pitchFamily="34" charset="0"/>
              <a:ea typeface="Verdana" pitchFamily="34" charset="0"/>
              <a:cs typeface="Verdana" pitchFamily="34" charset="0"/>
            </a:endParaRPr>
          </a:p>
          <a:p>
            <a:endParaRPr lang="sv-SE" sz="1400" dirty="0">
              <a:latin typeface="Verdana" pitchFamily="34" charset="0"/>
              <a:ea typeface="Verdana" pitchFamily="34" charset="0"/>
              <a:cs typeface="Verdana" pitchFamily="34" charset="0"/>
            </a:endParaRPr>
          </a:p>
        </p:txBody>
      </p:sp>
      <p:sp>
        <p:nvSpPr>
          <p:cNvPr id="47109" name="Rectangle 5"/>
          <p:cNvSpPr>
            <a:spLocks noChangeArrowheads="1"/>
          </p:cNvSpPr>
          <p:nvPr/>
        </p:nvSpPr>
        <p:spPr bwMode="auto">
          <a:xfrm>
            <a:off x="755576" y="1340768"/>
            <a:ext cx="3168352" cy="369332"/>
          </a:xfrm>
          <a:prstGeom prst="rect">
            <a:avLst/>
          </a:prstGeom>
          <a:noFill/>
          <a:ln w="9525">
            <a:noFill/>
            <a:miter lim="800000"/>
            <a:headEnd/>
            <a:tailEnd/>
          </a:ln>
        </p:spPr>
        <p:txBody>
          <a:bodyPr wrap="square">
            <a:spAutoFit/>
          </a:bodyPr>
          <a:lstStyle/>
          <a:p>
            <a:r>
              <a:rPr lang="sv-SE" dirty="0" err="1">
                <a:solidFill>
                  <a:schemeClr val="bg1"/>
                </a:solidFill>
                <a:latin typeface="Trebuchet MS" pitchFamily="34" charset="0"/>
              </a:rPr>
              <a:t>NOx</a:t>
            </a:r>
            <a:r>
              <a:rPr lang="sv-SE" dirty="0">
                <a:solidFill>
                  <a:schemeClr val="bg1"/>
                </a:solidFill>
                <a:latin typeface="Trebuchet MS" pitchFamily="34" charset="0"/>
              </a:rPr>
              <a:t> (ug/m</a:t>
            </a:r>
            <a:r>
              <a:rPr lang="sv-SE" baseline="30000" dirty="0">
                <a:solidFill>
                  <a:schemeClr val="bg1"/>
                </a:solidFill>
                <a:latin typeface="Trebuchet MS" pitchFamily="34" charset="0"/>
              </a:rPr>
              <a:t>3</a:t>
            </a:r>
            <a:r>
              <a:rPr lang="sv-SE" dirty="0">
                <a:solidFill>
                  <a:schemeClr val="bg1"/>
                </a:solidFill>
                <a:latin typeface="Trebuchet MS" pitchFamily="34" charset="0"/>
              </a:rPr>
              <a:t>)</a:t>
            </a:r>
          </a:p>
        </p:txBody>
      </p:sp>
      <p:sp>
        <p:nvSpPr>
          <p:cNvPr id="11" name="Rectangle 2"/>
          <p:cNvSpPr>
            <a:spLocks noChangeArrowheads="1"/>
          </p:cNvSpPr>
          <p:nvPr/>
        </p:nvSpPr>
        <p:spPr bwMode="auto">
          <a:xfrm>
            <a:off x="611560" y="188640"/>
            <a:ext cx="7416824"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74" tIns="47888" rIns="95774" bIns="47888" anchor="ctr"/>
          <a:lstStyle>
            <a:lvl1pPr defTabSz="957263">
              <a:defRPr sz="2400">
                <a:solidFill>
                  <a:schemeClr val="tx1"/>
                </a:solidFill>
                <a:latin typeface="Times New Roman" pitchFamily="18" charset="0"/>
              </a:defRPr>
            </a:lvl1pPr>
            <a:lvl2pPr marL="742950" indent="-285750" defTabSz="957263">
              <a:defRPr sz="2400">
                <a:solidFill>
                  <a:schemeClr val="tx1"/>
                </a:solidFill>
                <a:latin typeface="Times New Roman" pitchFamily="18" charset="0"/>
              </a:defRPr>
            </a:lvl2pPr>
            <a:lvl3pPr marL="1143000" indent="-228600" defTabSz="957263">
              <a:defRPr sz="2400">
                <a:solidFill>
                  <a:schemeClr val="tx1"/>
                </a:solidFill>
                <a:latin typeface="Times New Roman" pitchFamily="18" charset="0"/>
              </a:defRPr>
            </a:lvl3pPr>
            <a:lvl4pPr marL="1600200" indent="-228600" defTabSz="957263">
              <a:defRPr sz="2400">
                <a:solidFill>
                  <a:schemeClr val="tx1"/>
                </a:solidFill>
                <a:latin typeface="Times New Roman" pitchFamily="18" charset="0"/>
              </a:defRPr>
            </a:lvl4pPr>
            <a:lvl5pPr marL="2057400" indent="-228600" defTabSz="957263">
              <a:defRPr sz="2400">
                <a:solidFill>
                  <a:schemeClr val="tx1"/>
                </a:solidFill>
                <a:latin typeface="Times New Roman" pitchFamily="18" charset="0"/>
              </a:defRPr>
            </a:lvl5pPr>
            <a:lvl6pPr marL="2514600" indent="-228600" defTabSz="957263" fontAlgn="base">
              <a:spcBef>
                <a:spcPct val="0"/>
              </a:spcBef>
              <a:spcAft>
                <a:spcPct val="0"/>
              </a:spcAft>
              <a:defRPr sz="2400">
                <a:solidFill>
                  <a:schemeClr val="tx1"/>
                </a:solidFill>
                <a:latin typeface="Times New Roman" pitchFamily="18" charset="0"/>
              </a:defRPr>
            </a:lvl6pPr>
            <a:lvl7pPr marL="2971800" indent="-228600" defTabSz="957263" fontAlgn="base">
              <a:spcBef>
                <a:spcPct val="0"/>
              </a:spcBef>
              <a:spcAft>
                <a:spcPct val="0"/>
              </a:spcAft>
              <a:defRPr sz="2400">
                <a:solidFill>
                  <a:schemeClr val="tx1"/>
                </a:solidFill>
                <a:latin typeface="Times New Roman" pitchFamily="18" charset="0"/>
              </a:defRPr>
            </a:lvl7pPr>
            <a:lvl8pPr marL="3429000" indent="-228600" defTabSz="957263" fontAlgn="base">
              <a:spcBef>
                <a:spcPct val="0"/>
              </a:spcBef>
              <a:spcAft>
                <a:spcPct val="0"/>
              </a:spcAft>
              <a:defRPr sz="2400">
                <a:solidFill>
                  <a:schemeClr val="tx1"/>
                </a:solidFill>
                <a:latin typeface="Times New Roman" pitchFamily="18" charset="0"/>
              </a:defRPr>
            </a:lvl8pPr>
            <a:lvl9pPr marL="3886200" indent="-228600" defTabSz="957263" fontAlgn="base">
              <a:spcBef>
                <a:spcPct val="0"/>
              </a:spcBef>
              <a:spcAft>
                <a:spcPct val="0"/>
              </a:spcAft>
              <a:defRPr sz="2400">
                <a:solidFill>
                  <a:schemeClr val="tx1"/>
                </a:solidFill>
                <a:latin typeface="Times New Roman" pitchFamily="18" charset="0"/>
              </a:defRPr>
            </a:lvl9pPr>
          </a:lstStyle>
          <a:p>
            <a:pPr algn="ctr"/>
            <a:r>
              <a:rPr lang="sv-SE" sz="1800" b="1" dirty="0" smtClean="0">
                <a:latin typeface="Arial" panose="020B0604020202020204" pitchFamily="34" charset="0"/>
                <a:ea typeface="Verdana" pitchFamily="34" charset="0"/>
                <a:cs typeface="Arial" panose="020B0604020202020204" pitchFamily="34" charset="0"/>
              </a:rPr>
              <a:t>Verksamheten för emissionsdatabasen Skåne ändrar från och med år 2017 sin verksamhet.</a:t>
            </a:r>
            <a:endParaRPr lang="sv-SE" altLang="sv-SE" sz="1800" b="1" dirty="0">
              <a:solidFill>
                <a:schemeClr val="tx2"/>
              </a:solidFill>
              <a:latin typeface="Arial" panose="020B0604020202020204" pitchFamily="34" charset="0"/>
              <a:ea typeface="Verdana" pitchFamily="34" charset="0"/>
              <a:cs typeface="Arial" panose="020B0604020202020204" pitchFamily="34" charset="0"/>
            </a:endParaRPr>
          </a:p>
        </p:txBody>
      </p:sp>
      <p:pic>
        <p:nvPicPr>
          <p:cNvPr id="13" name="Picture 2" descr="Vellinge 2013 no2"/>
          <p:cNvPicPr>
            <a:picLocks noChangeAspect="1" noChangeArrowheads="1"/>
          </p:cNvPicPr>
          <p:nvPr/>
        </p:nvPicPr>
        <p:blipFill>
          <a:blip r:embed="rId3" cstate="print">
            <a:extLst>
              <a:ext uri="{28A0092B-C50C-407E-A947-70E740481C1C}">
                <a14:useLocalDpi xmlns:a14="http://schemas.microsoft.com/office/drawing/2010/main" val="0"/>
              </a:ext>
            </a:extLst>
          </a:blip>
          <a:srcRect l="18225" t="19527" r="30795" b="14977"/>
          <a:stretch>
            <a:fillRect/>
          </a:stretch>
        </p:blipFill>
        <p:spPr bwMode="auto">
          <a:xfrm>
            <a:off x="5136443" y="3284984"/>
            <a:ext cx="3026309" cy="257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13"/>
          <p:cNvPicPr>
            <a:picLocks noChangeAspect="1"/>
          </p:cNvPicPr>
          <p:nvPr/>
        </p:nvPicPr>
        <p:blipFill>
          <a:blip r:embed="rId4" cstate="print"/>
          <a:stretch>
            <a:fillRect/>
          </a:stretch>
        </p:blipFill>
        <p:spPr>
          <a:xfrm>
            <a:off x="8172400" y="5954714"/>
            <a:ext cx="792088" cy="746640"/>
          </a:xfrm>
          <a:prstGeom prst="rect">
            <a:avLst/>
          </a:prstGeom>
        </p:spPr>
      </p:pic>
    </p:spTree>
    <p:extLst>
      <p:ext uri="{BB962C8B-B14F-4D97-AF65-F5344CB8AC3E}">
        <p14:creationId xmlns:p14="http://schemas.microsoft.com/office/powerpoint/2010/main" val="454231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56842" y="188640"/>
            <a:ext cx="7920880" cy="504056"/>
          </a:xfrm>
        </p:spPr>
        <p:txBody>
          <a:bodyPr>
            <a:noAutofit/>
          </a:bodyPr>
          <a:lstStyle/>
          <a:p>
            <a:pPr algn="ctr"/>
            <a:r>
              <a:rPr lang="sv-SE" sz="1800" b="1" dirty="0" smtClean="0">
                <a:latin typeface="Arial" panose="020B0604020202020204" pitchFamily="34" charset="0"/>
                <a:ea typeface="Verdana" panose="020B0604030504040204" pitchFamily="34" charset="0"/>
                <a:cs typeface="Arial" panose="020B0604020202020204" pitchFamily="34" charset="0"/>
              </a:rPr>
              <a:t>Modellberäkningsstrategi för 2017-2021</a:t>
            </a:r>
            <a:r>
              <a:rPr lang="sv-SE" sz="1800" b="1" dirty="0" smtClean="0">
                <a:latin typeface="Arial" panose="020B0604020202020204" pitchFamily="34" charset="0"/>
                <a:cs typeface="Arial" panose="020B0604020202020204" pitchFamily="34" charset="0"/>
              </a:rPr>
              <a:t/>
            </a:r>
            <a:br>
              <a:rPr lang="sv-SE" sz="1800" b="1" dirty="0" smtClean="0">
                <a:latin typeface="Arial" panose="020B0604020202020204" pitchFamily="34" charset="0"/>
                <a:cs typeface="Arial" panose="020B0604020202020204" pitchFamily="34" charset="0"/>
              </a:rPr>
            </a:br>
            <a:endParaRPr lang="sv-SE" sz="1800" b="1" dirty="0">
              <a:latin typeface="Arial" panose="020B0604020202020204" pitchFamily="34" charset="0"/>
              <a:cs typeface="Arial" panose="020B0604020202020204" pitchFamily="34" charset="0"/>
            </a:endParaRPr>
          </a:p>
        </p:txBody>
      </p:sp>
      <p:graphicFrame>
        <p:nvGraphicFramePr>
          <p:cNvPr id="4" name="Tabell 3"/>
          <p:cNvGraphicFramePr>
            <a:graphicFrameLocks noGrp="1"/>
          </p:cNvGraphicFramePr>
          <p:nvPr>
            <p:extLst>
              <p:ext uri="{D42A27DB-BD31-4B8C-83A1-F6EECF244321}">
                <p14:modId xmlns:p14="http://schemas.microsoft.com/office/powerpoint/2010/main" val="1503100051"/>
              </p:ext>
            </p:extLst>
          </p:nvPr>
        </p:nvGraphicFramePr>
        <p:xfrm>
          <a:off x="324036" y="548680"/>
          <a:ext cx="8488546" cy="4534752"/>
        </p:xfrm>
        <a:graphic>
          <a:graphicData uri="http://schemas.openxmlformats.org/drawingml/2006/table">
            <a:tbl>
              <a:tblPr firstRow="1" firstCol="1">
                <a:tableStyleId>{5C22544A-7EE6-4342-B048-85BDC9FD1C3A}</a:tableStyleId>
              </a:tblPr>
              <a:tblGrid>
                <a:gridCol w="3163360"/>
                <a:gridCol w="1871465"/>
                <a:gridCol w="814991"/>
                <a:gridCol w="784660"/>
                <a:gridCol w="576822"/>
                <a:gridCol w="648238"/>
                <a:gridCol w="629010"/>
              </a:tblGrid>
              <a:tr h="302435">
                <a:tc gridSpan="2">
                  <a:txBody>
                    <a:bodyPr/>
                    <a:lstStyle/>
                    <a:p>
                      <a:pPr>
                        <a:lnSpc>
                          <a:spcPct val="115000"/>
                        </a:lnSpc>
                        <a:spcAft>
                          <a:spcPts val="0"/>
                        </a:spcAft>
                      </a:pPr>
                      <a:r>
                        <a:rPr lang="sv-SE" sz="1200" dirty="0">
                          <a:effectLst/>
                        </a:rPr>
                        <a:t>Luftövervakning </a:t>
                      </a:r>
                      <a:r>
                        <a:rPr lang="sv-SE" sz="1200" dirty="0" err="1">
                          <a:effectLst/>
                        </a:rPr>
                        <a:t>EDB-Skåne</a:t>
                      </a:r>
                      <a:r>
                        <a:rPr lang="sv-SE" sz="1200" dirty="0">
                          <a:effectLst/>
                        </a:rPr>
                        <a:t> </a:t>
                      </a:r>
                      <a:endParaRPr lang="sv-SE" sz="1200" dirty="0">
                        <a:solidFill>
                          <a:srgbClr val="000000"/>
                        </a:solidFill>
                        <a:effectLst/>
                        <a:latin typeface="Garamond"/>
                        <a:ea typeface="Calibri"/>
                        <a:cs typeface="Arial"/>
                      </a:endParaRPr>
                    </a:p>
                  </a:txBody>
                  <a:tcPr marL="68580" marR="68580" marT="0" marB="0"/>
                </a:tc>
                <a:tc hMerge="1">
                  <a:txBody>
                    <a:bodyPr/>
                    <a:lstStyle/>
                    <a:p>
                      <a:endParaRPr lang="sv-SE"/>
                    </a:p>
                  </a:txBody>
                  <a:tcPr/>
                </a:tc>
                <a:tc>
                  <a:txBody>
                    <a:bodyPr/>
                    <a:lstStyle/>
                    <a:p>
                      <a:pPr algn="ctr">
                        <a:lnSpc>
                          <a:spcPct val="115000"/>
                        </a:lnSpc>
                        <a:spcAft>
                          <a:spcPts val="0"/>
                        </a:spcAft>
                      </a:pPr>
                      <a:r>
                        <a:rPr lang="sv-SE" sz="1200" dirty="0">
                          <a:effectLst/>
                        </a:rPr>
                        <a:t>2018</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2019</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2020</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2021</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smtClean="0">
                          <a:effectLst/>
                        </a:rPr>
                        <a:t>2022</a:t>
                      </a:r>
                      <a:endParaRPr lang="sv-SE" sz="1200" dirty="0">
                        <a:solidFill>
                          <a:srgbClr val="000000"/>
                        </a:solidFill>
                        <a:effectLst/>
                        <a:latin typeface="Garamond"/>
                        <a:ea typeface="Calibri"/>
                        <a:cs typeface="Arial"/>
                      </a:endParaRPr>
                    </a:p>
                  </a:txBody>
                  <a:tcPr marL="68580" marR="68580" marT="0" marB="0"/>
                </a:tc>
              </a:tr>
              <a:tr h="323232">
                <a:tc>
                  <a:txBody>
                    <a:bodyPr/>
                    <a:lstStyle/>
                    <a:p>
                      <a:pPr>
                        <a:lnSpc>
                          <a:spcPct val="115000"/>
                        </a:lnSpc>
                        <a:spcAft>
                          <a:spcPts val="0"/>
                        </a:spcAft>
                      </a:pPr>
                      <a:r>
                        <a:rPr lang="sv-SE" sz="1600" u="none" dirty="0" smtClean="0">
                          <a:effectLst/>
                        </a:rPr>
                        <a:t>Emissionsinventering</a:t>
                      </a:r>
                      <a:endParaRPr lang="sv-SE" sz="1600" u="none" dirty="0">
                        <a:effectLst/>
                      </a:endParaRPr>
                    </a:p>
                  </a:txBody>
                  <a:tcPr marL="68580" marR="68580" marT="0" marB="0"/>
                </a:tc>
                <a:tc>
                  <a:txBody>
                    <a:bodyPr/>
                    <a:lstStyle/>
                    <a:p>
                      <a:pP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262595">
                <a:tc>
                  <a:txBody>
                    <a:bodyPr/>
                    <a:lstStyle/>
                    <a:p>
                      <a:pPr>
                        <a:lnSpc>
                          <a:spcPct val="115000"/>
                        </a:lnSpc>
                        <a:spcAft>
                          <a:spcPts val="0"/>
                        </a:spcAft>
                      </a:pPr>
                      <a:r>
                        <a:rPr lang="sv-SE" sz="1200" dirty="0">
                          <a:effectLst/>
                        </a:rPr>
                        <a:t>Punktkällor (SMP</a:t>
                      </a:r>
                      <a:r>
                        <a:rPr lang="sv-SE" sz="1200" dirty="0" smtClean="0">
                          <a:effectLst/>
                        </a:rPr>
                        <a:t>)</a:t>
                      </a:r>
                      <a:endParaRPr lang="sv-SE" sz="1200" dirty="0">
                        <a:effectLst/>
                      </a:endParaRPr>
                    </a:p>
                  </a:txBody>
                  <a:tcPr marL="68580" marR="68580" marT="0" marB="0"/>
                </a:tc>
                <a:tc>
                  <a:txBody>
                    <a:bodyPr/>
                    <a:lstStyle/>
                    <a:p>
                      <a:pPr>
                        <a:lnSpc>
                          <a:spcPct val="115000"/>
                        </a:lnSpc>
                        <a:spcAft>
                          <a:spcPts val="0"/>
                        </a:spcAft>
                      </a:pPr>
                      <a:r>
                        <a:rPr lang="sv-SE" sz="1200" dirty="0" smtClean="0">
                          <a:effectLst/>
                        </a:rPr>
                        <a:t>2015, </a:t>
                      </a:r>
                      <a:r>
                        <a:rPr lang="sv-SE" sz="1200" dirty="0" smtClean="0">
                          <a:solidFill>
                            <a:srgbClr val="FF0000"/>
                          </a:solidFill>
                          <a:effectLst/>
                        </a:rPr>
                        <a:t>2017</a:t>
                      </a:r>
                      <a:endParaRPr lang="sv-SE" sz="1200" dirty="0">
                        <a:solidFill>
                          <a:srgbClr val="FF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2018</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2019</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2020</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2021</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smtClean="0">
                          <a:solidFill>
                            <a:srgbClr val="000000"/>
                          </a:solidFill>
                          <a:effectLst/>
                          <a:latin typeface="Garamond"/>
                          <a:ea typeface="Calibri"/>
                          <a:cs typeface="Arial"/>
                        </a:rPr>
                        <a:t>2022</a:t>
                      </a:r>
                      <a:endParaRPr lang="sv-SE" sz="1200" dirty="0">
                        <a:solidFill>
                          <a:srgbClr val="000000"/>
                        </a:solidFill>
                        <a:effectLst/>
                        <a:latin typeface="Garamond"/>
                        <a:ea typeface="Calibri"/>
                        <a:cs typeface="Arial"/>
                      </a:endParaRPr>
                    </a:p>
                  </a:txBody>
                  <a:tcPr marL="68580" marR="68580" marT="0" marB="0"/>
                </a:tc>
              </a:tr>
              <a:tr h="286032">
                <a:tc>
                  <a:txBody>
                    <a:bodyPr/>
                    <a:lstStyle/>
                    <a:p>
                      <a:pPr>
                        <a:lnSpc>
                          <a:spcPct val="115000"/>
                        </a:lnSpc>
                        <a:spcAft>
                          <a:spcPts val="0"/>
                        </a:spcAft>
                      </a:pPr>
                      <a:r>
                        <a:rPr lang="sv-SE" sz="1200" dirty="0">
                          <a:effectLst/>
                        </a:rPr>
                        <a:t>Arbetsmaskiner, Hushållens </a:t>
                      </a:r>
                      <a:r>
                        <a:rPr lang="sv-SE" sz="1200" dirty="0" smtClean="0">
                          <a:effectLst/>
                        </a:rPr>
                        <a:t>utsläpp</a:t>
                      </a:r>
                    </a:p>
                  </a:txBody>
                  <a:tcPr marL="68580" marR="68580" marT="0" marB="0"/>
                </a:tc>
                <a:tc>
                  <a:txBody>
                    <a:bodyPr/>
                    <a:lstStyle/>
                    <a:p>
                      <a:pPr>
                        <a:lnSpc>
                          <a:spcPct val="115000"/>
                        </a:lnSpc>
                        <a:spcAft>
                          <a:spcPts val="0"/>
                        </a:spcAft>
                      </a:pPr>
                      <a:r>
                        <a:rPr lang="sv-SE" sz="1200" dirty="0">
                          <a:effectLst/>
                        </a:rPr>
                        <a:t>2007, 2013, </a:t>
                      </a:r>
                      <a:r>
                        <a:rPr lang="sv-SE" sz="1200" dirty="0" smtClean="0">
                          <a:effectLst/>
                        </a:rPr>
                        <a:t>2015</a:t>
                      </a: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smtClean="0">
                          <a:effectLst/>
                        </a:rPr>
                        <a:t>2021</a:t>
                      </a:r>
                    </a:p>
                  </a:txBody>
                  <a:tcPr marL="68580" marR="68580" marT="0" marB="0"/>
                </a:tc>
                <a:tc>
                  <a:txBody>
                    <a:bodyPr/>
                    <a:lstStyle/>
                    <a:p>
                      <a:pPr algn="ctr">
                        <a:lnSpc>
                          <a:spcPct val="115000"/>
                        </a:lnSpc>
                        <a:spcAft>
                          <a:spcPts val="0"/>
                        </a:spcAft>
                      </a:pPr>
                      <a:endParaRPr lang="sv-SE" sz="1200" dirty="0" smtClean="0">
                        <a:effectLst/>
                      </a:endParaRPr>
                    </a:p>
                  </a:txBody>
                  <a:tcPr marL="68580" marR="68580" marT="0" marB="0"/>
                </a:tc>
              </a:tr>
              <a:tr h="262595">
                <a:tc>
                  <a:txBody>
                    <a:bodyPr/>
                    <a:lstStyle/>
                    <a:p>
                      <a:pPr>
                        <a:lnSpc>
                          <a:spcPct val="115000"/>
                        </a:lnSpc>
                        <a:spcAft>
                          <a:spcPts val="0"/>
                        </a:spcAft>
                      </a:pPr>
                      <a:r>
                        <a:rPr lang="sv-SE" sz="1200" dirty="0" smtClean="0">
                          <a:effectLst/>
                        </a:rPr>
                        <a:t>Vägtrafiken</a:t>
                      </a:r>
                      <a:endParaRPr lang="sv-SE" sz="1200" dirty="0">
                        <a:effectLst/>
                      </a:endParaRPr>
                    </a:p>
                  </a:txBody>
                  <a:tcPr marL="68580" marR="68580" marT="0" marB="0"/>
                </a:tc>
                <a:tc>
                  <a:txBody>
                    <a:bodyPr/>
                    <a:lstStyle/>
                    <a:p>
                      <a:pPr>
                        <a:lnSpc>
                          <a:spcPct val="115000"/>
                        </a:lnSpc>
                        <a:spcAft>
                          <a:spcPts val="0"/>
                        </a:spcAft>
                      </a:pPr>
                      <a:r>
                        <a:rPr lang="sv-SE" sz="1200" dirty="0">
                          <a:effectLst/>
                        </a:rPr>
                        <a:t>2009, 2014</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2019</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262595">
                <a:tc>
                  <a:txBody>
                    <a:bodyPr/>
                    <a:lstStyle/>
                    <a:p>
                      <a:pPr>
                        <a:lnSpc>
                          <a:spcPct val="115000"/>
                        </a:lnSpc>
                        <a:spcAft>
                          <a:spcPts val="0"/>
                        </a:spcAft>
                      </a:pPr>
                      <a:r>
                        <a:rPr lang="sv-SE" sz="1200" dirty="0">
                          <a:effectLst/>
                        </a:rPr>
                        <a:t>Emissionsfaktorer </a:t>
                      </a:r>
                      <a:r>
                        <a:rPr lang="sv-SE" sz="1200" dirty="0" smtClean="0">
                          <a:effectLst/>
                        </a:rPr>
                        <a:t>vägtrafiken</a:t>
                      </a:r>
                      <a:endParaRPr lang="sv-SE" sz="1200" dirty="0">
                        <a:effectLst/>
                      </a:endParaRPr>
                    </a:p>
                  </a:txBody>
                  <a:tcPr marL="68580" marR="68580" marT="0" marB="0"/>
                </a:tc>
                <a:tc>
                  <a:txBody>
                    <a:bodyPr/>
                    <a:lstStyle/>
                    <a:p>
                      <a:pPr>
                        <a:lnSpc>
                          <a:spcPct val="115000"/>
                        </a:lnSpc>
                        <a:spcAft>
                          <a:spcPts val="0"/>
                        </a:spcAft>
                      </a:pPr>
                      <a:r>
                        <a:rPr lang="sv-SE" sz="1200" dirty="0" smtClean="0">
                          <a:effectLst/>
                        </a:rPr>
                        <a:t>2012, </a:t>
                      </a:r>
                      <a:r>
                        <a:rPr lang="sv-SE" sz="1200" dirty="0" smtClean="0">
                          <a:solidFill>
                            <a:srgbClr val="FF0000"/>
                          </a:solidFill>
                          <a:effectLst/>
                        </a:rPr>
                        <a:t>2017</a:t>
                      </a:r>
                      <a:endParaRPr lang="sv-SE" sz="1200" dirty="0">
                        <a:solidFill>
                          <a:srgbClr val="FF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smtClean="0">
                          <a:solidFill>
                            <a:srgbClr val="000000"/>
                          </a:solidFill>
                          <a:effectLst/>
                          <a:latin typeface="Garamond"/>
                          <a:ea typeface="Calibri"/>
                          <a:cs typeface="Arial"/>
                        </a:rPr>
                        <a:t>2022</a:t>
                      </a:r>
                      <a:endParaRPr lang="sv-SE" sz="1200" dirty="0">
                        <a:solidFill>
                          <a:srgbClr val="000000"/>
                        </a:solidFill>
                        <a:effectLst/>
                        <a:latin typeface="Garamond"/>
                        <a:ea typeface="Calibri"/>
                        <a:cs typeface="Arial"/>
                      </a:endParaRPr>
                    </a:p>
                  </a:txBody>
                  <a:tcPr marL="68580" marR="68580" marT="0" marB="0"/>
                </a:tc>
              </a:tr>
              <a:tr h="262595">
                <a:tc>
                  <a:txBody>
                    <a:bodyPr/>
                    <a:lstStyle/>
                    <a:p>
                      <a:pPr>
                        <a:lnSpc>
                          <a:spcPct val="115000"/>
                        </a:lnSpc>
                        <a:spcAft>
                          <a:spcPts val="0"/>
                        </a:spcAft>
                      </a:pPr>
                      <a:r>
                        <a:rPr lang="sv-SE" sz="1200" dirty="0" smtClean="0">
                          <a:effectLst/>
                        </a:rPr>
                        <a:t>Sjöfarten</a:t>
                      </a:r>
                      <a:endParaRPr lang="sv-SE" sz="1200" dirty="0">
                        <a:effectLst/>
                      </a:endParaRPr>
                    </a:p>
                  </a:txBody>
                  <a:tcPr marL="68580" marR="68580" marT="0" marB="0"/>
                </a:tc>
                <a:tc>
                  <a:txBody>
                    <a:bodyPr/>
                    <a:lstStyle/>
                    <a:p>
                      <a:pPr>
                        <a:lnSpc>
                          <a:spcPct val="115000"/>
                        </a:lnSpc>
                        <a:spcAft>
                          <a:spcPts val="0"/>
                        </a:spcAft>
                      </a:pPr>
                      <a:r>
                        <a:rPr lang="sv-SE" sz="1200" dirty="0">
                          <a:effectLst/>
                        </a:rPr>
                        <a:t>2013</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2018</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262595">
                <a:tc>
                  <a:txBody>
                    <a:bodyPr/>
                    <a:lstStyle/>
                    <a:p>
                      <a:pPr>
                        <a:lnSpc>
                          <a:spcPct val="115000"/>
                        </a:lnSpc>
                        <a:spcAft>
                          <a:spcPts val="0"/>
                        </a:spcAft>
                      </a:pPr>
                      <a:r>
                        <a:rPr lang="sv-SE" sz="1200" dirty="0">
                          <a:effectLst/>
                        </a:rPr>
                        <a:t>Småskalig </a:t>
                      </a:r>
                      <a:r>
                        <a:rPr lang="sv-SE" sz="1200" dirty="0" smtClean="0">
                          <a:effectLst/>
                        </a:rPr>
                        <a:t>uppvärmning</a:t>
                      </a:r>
                      <a:endParaRPr lang="sv-SE" sz="1200" dirty="0">
                        <a:effectLst/>
                      </a:endParaRPr>
                    </a:p>
                  </a:txBody>
                  <a:tcPr marL="68580" marR="68580" marT="0" marB="0"/>
                </a:tc>
                <a:tc>
                  <a:txBody>
                    <a:bodyPr/>
                    <a:lstStyle/>
                    <a:p>
                      <a:pPr>
                        <a:lnSpc>
                          <a:spcPct val="115000"/>
                        </a:lnSpc>
                        <a:spcAft>
                          <a:spcPts val="0"/>
                        </a:spcAft>
                      </a:pPr>
                      <a:r>
                        <a:rPr lang="sv-SE" sz="1200" dirty="0">
                          <a:effectLst/>
                        </a:rPr>
                        <a:t>2013</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2020</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a:effectLst/>
                        </a:rPr>
                        <a:t> </a:t>
                      </a:r>
                      <a:endParaRPr lang="sv-SE" sz="120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262595">
                <a:tc>
                  <a:txBody>
                    <a:bodyPr/>
                    <a:lstStyle/>
                    <a:p>
                      <a:pPr>
                        <a:lnSpc>
                          <a:spcPct val="115000"/>
                        </a:lnSpc>
                        <a:spcAft>
                          <a:spcPts val="0"/>
                        </a:spcAft>
                      </a:pPr>
                      <a:r>
                        <a:rPr lang="sv-SE" sz="1200" dirty="0">
                          <a:effectLst/>
                        </a:rPr>
                        <a:t>Kringliggande län och länder</a:t>
                      </a:r>
                      <a:endParaRPr lang="sv-SE" sz="1200" dirty="0">
                        <a:solidFill>
                          <a:srgbClr val="000000"/>
                        </a:solidFill>
                        <a:effectLst/>
                        <a:latin typeface="Garamond"/>
                        <a:ea typeface="Calibri"/>
                        <a:cs typeface="Arial"/>
                      </a:endParaRPr>
                    </a:p>
                  </a:txBody>
                  <a:tcPr marL="68580" marR="68580" marT="0" marB="0"/>
                </a:tc>
                <a:tc>
                  <a:txBody>
                    <a:bodyPr/>
                    <a:lstStyle/>
                    <a:p>
                      <a:pPr>
                        <a:lnSpc>
                          <a:spcPct val="115000"/>
                        </a:lnSpc>
                        <a:spcAft>
                          <a:spcPts val="0"/>
                        </a:spcAft>
                      </a:pPr>
                      <a:r>
                        <a:rPr lang="sv-SE" sz="1200" dirty="0">
                          <a:effectLst/>
                        </a:rPr>
                        <a:t>2010</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 </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r>
                        <a:rPr lang="sv-SE" sz="1200" dirty="0">
                          <a:effectLst/>
                        </a:rPr>
                        <a:t>2021</a:t>
                      </a: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249035">
                <a:tc gridSpan="7">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600" dirty="0" smtClean="0">
                          <a:effectLst/>
                        </a:rPr>
                        <a:t>Modellberäkningar</a:t>
                      </a:r>
                    </a:p>
                  </a:txBody>
                  <a:tcPr marL="68580" marR="68580" marT="0" marB="0"/>
                </a:tc>
                <a:tc hMerge="1">
                  <a:txBody>
                    <a:bodyPr/>
                    <a:lstStyle/>
                    <a:p>
                      <a:pP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hMerge="1">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hMerge="1">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hMerge="1">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hMerge="1">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hMerge="1">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46926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effectLst/>
                        </a:rPr>
                        <a:t>Utsläpp och luftkvalitet avseende NO</a:t>
                      </a:r>
                      <a:r>
                        <a:rPr lang="sv-SE" sz="1200" baseline="-25000" dirty="0" smtClean="0">
                          <a:effectLst/>
                        </a:rPr>
                        <a:t>2</a:t>
                      </a:r>
                      <a:endParaRPr lang="sv-SE" sz="1200" dirty="0" smtClean="0">
                        <a:solidFill>
                          <a:srgbClr val="000000"/>
                        </a:solidFill>
                        <a:effectLst/>
                        <a:latin typeface="Garamond"/>
                        <a:ea typeface="Calibri"/>
                        <a:cs typeface="Arial"/>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effectLst/>
                        </a:rPr>
                        <a:t>2010, 2015, 2017</a:t>
                      </a:r>
                      <a:endParaRPr lang="sv-SE" sz="1200" dirty="0" smtClean="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sv-SE" sz="1200" dirty="0" smtClean="0">
                          <a:effectLst/>
                        </a:rPr>
                        <a:t>NO</a:t>
                      </a:r>
                      <a:r>
                        <a:rPr lang="sv-SE" sz="1200" baseline="-25000" dirty="0" smtClean="0">
                          <a:effectLst/>
                        </a:rPr>
                        <a:t>2</a:t>
                      </a:r>
                      <a:endParaRPr lang="sv-SE" sz="1200" dirty="0" smtClean="0">
                        <a:solidFill>
                          <a:srgbClr val="000000"/>
                        </a:solidFill>
                        <a:effectLst/>
                        <a:latin typeface="Garamond"/>
                        <a:ea typeface="Calibri"/>
                        <a:cs typeface="Arial"/>
                      </a:endParaRPr>
                    </a:p>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4329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effectLst/>
                        </a:rPr>
                        <a:t>Utsläpp och luftkvalitet avseende PM</a:t>
                      </a:r>
                      <a:r>
                        <a:rPr lang="sv-SE" sz="1200" baseline="-25000" dirty="0" smtClean="0">
                          <a:effectLst/>
                        </a:rPr>
                        <a:t>10</a:t>
                      </a:r>
                      <a:endParaRPr lang="sv-SE" sz="1200" dirty="0" smtClean="0">
                        <a:solidFill>
                          <a:srgbClr val="000000"/>
                        </a:solidFill>
                        <a:effectLst/>
                        <a:latin typeface="Garamond"/>
                        <a:ea typeface="Calibri"/>
                        <a:cs typeface="Arial"/>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effectLst/>
                        </a:rPr>
                        <a:t>2010, 2015, 2017</a:t>
                      </a:r>
                      <a:endParaRPr lang="sv-SE" sz="1200" dirty="0" smtClean="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sv-SE" sz="1200" dirty="0" smtClean="0">
                          <a:effectLst/>
                        </a:rPr>
                        <a:t>PM</a:t>
                      </a:r>
                      <a:r>
                        <a:rPr lang="sv-SE" sz="1200" baseline="-25000" dirty="0" smtClean="0">
                          <a:effectLst/>
                        </a:rPr>
                        <a:t>10</a:t>
                      </a:r>
                      <a:endParaRPr lang="sv-SE" sz="1200" dirty="0" smtClean="0">
                        <a:solidFill>
                          <a:srgbClr val="000000"/>
                        </a:solidFill>
                        <a:effectLst/>
                        <a:latin typeface="Garamond"/>
                        <a:ea typeface="Calibri"/>
                        <a:cs typeface="Arial"/>
                      </a:endParaRPr>
                    </a:p>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r h="39555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effectLst/>
                        </a:rPr>
                        <a:t>Utsläpp och luftkvalitet avseende PM</a:t>
                      </a:r>
                      <a:r>
                        <a:rPr lang="sv-SE" sz="1200" baseline="-25000" dirty="0" smtClean="0">
                          <a:effectLst/>
                        </a:rPr>
                        <a:t>2,5</a:t>
                      </a:r>
                      <a:endParaRPr lang="sv-SE" sz="1200" dirty="0" smtClean="0">
                        <a:solidFill>
                          <a:srgbClr val="000000"/>
                        </a:solidFill>
                        <a:effectLst/>
                        <a:latin typeface="Garamond"/>
                        <a:ea typeface="Calibri"/>
                        <a:cs typeface="Arial"/>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effectLst/>
                        </a:rPr>
                        <a:t>2011</a:t>
                      </a:r>
                      <a:endParaRPr lang="sv-SE" sz="1200" dirty="0" smtClean="0">
                        <a:solidFill>
                          <a:srgbClr val="000000"/>
                        </a:solidFill>
                        <a:effectLst/>
                        <a:latin typeface="Garamond"/>
                        <a:ea typeface="Calibri"/>
                        <a:cs typeface="Arial"/>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sv-SE" sz="1200" dirty="0" smtClean="0">
                          <a:effectLst/>
                        </a:rPr>
                        <a:t>PM </a:t>
                      </a:r>
                      <a:r>
                        <a:rPr lang="sv-SE" sz="1200" baseline="-25000" dirty="0" smtClean="0">
                          <a:effectLst/>
                        </a:rPr>
                        <a:t>2.5</a:t>
                      </a:r>
                      <a:endParaRPr lang="sv-SE" sz="1200" dirty="0" smtClean="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sv-SE" sz="1200" dirty="0" smtClean="0">
                          <a:effectLst/>
                        </a:rPr>
                        <a:t>PM </a:t>
                      </a:r>
                      <a:r>
                        <a:rPr lang="sv-SE" sz="1200" baseline="-25000" dirty="0" smtClean="0">
                          <a:effectLst/>
                        </a:rPr>
                        <a:t>2.5</a:t>
                      </a:r>
                      <a:endParaRPr lang="sv-SE" sz="1200" dirty="0" smtClean="0">
                        <a:solidFill>
                          <a:srgbClr val="000000"/>
                        </a:solidFill>
                        <a:effectLst/>
                        <a:latin typeface="Garamond"/>
                        <a:ea typeface="Calibri"/>
                        <a:cs typeface="Arial"/>
                      </a:endParaRPr>
                    </a:p>
                  </a:txBody>
                  <a:tcPr marL="68580" marR="68580" marT="0" marB="0"/>
                </a:tc>
              </a:tr>
              <a:tr h="46926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effectLst/>
                        </a:rPr>
                        <a:t>Utsläpp och luftkvalitet avseende SO</a:t>
                      </a:r>
                      <a:r>
                        <a:rPr lang="sv-SE" sz="1200" baseline="-25000" dirty="0" smtClean="0">
                          <a:effectLst/>
                        </a:rPr>
                        <a:t>2</a:t>
                      </a:r>
                      <a:endParaRPr lang="sv-SE" sz="1200" dirty="0" smtClean="0">
                        <a:solidFill>
                          <a:srgbClr val="000000"/>
                        </a:solidFill>
                        <a:effectLst/>
                        <a:latin typeface="Garamond"/>
                        <a:ea typeface="Calibri"/>
                        <a:cs typeface="Arial"/>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v-SE" sz="1200" dirty="0" smtClean="0">
                          <a:solidFill>
                            <a:srgbClr val="000000"/>
                          </a:solidFill>
                          <a:effectLst/>
                          <a:latin typeface="Garamond"/>
                          <a:ea typeface="Calibri"/>
                          <a:cs typeface="Arial"/>
                        </a:rPr>
                        <a:t>2012 (</a:t>
                      </a:r>
                      <a:r>
                        <a:rPr lang="sv-SE" sz="1200" dirty="0" smtClean="0">
                          <a:effectLst/>
                        </a:rPr>
                        <a:t>Sjöfartens utsläpp </a:t>
                      </a:r>
                      <a:r>
                        <a:rPr lang="sv-SE" sz="1200" dirty="0" smtClean="0">
                          <a:solidFill>
                            <a:srgbClr val="000000"/>
                          </a:solidFill>
                          <a:effectLst/>
                          <a:latin typeface="Garamond"/>
                          <a:ea typeface="Calibri"/>
                          <a:cs typeface="Arial"/>
                        </a:rPr>
                        <a:t>)</a:t>
                      </a: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sv-SE" sz="1200" dirty="0" smtClean="0">
                          <a:effectLst/>
                        </a:rPr>
                        <a:t>SO</a:t>
                      </a:r>
                      <a:r>
                        <a:rPr lang="sv-SE" sz="1200" baseline="-25000" dirty="0" smtClean="0">
                          <a:effectLst/>
                        </a:rPr>
                        <a:t>2</a:t>
                      </a:r>
                      <a:endParaRPr lang="sv-SE" sz="1200" dirty="0" smtClean="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c>
                  <a:txBody>
                    <a:bodyPr/>
                    <a:lstStyle/>
                    <a:p>
                      <a:pPr algn="ctr">
                        <a:lnSpc>
                          <a:spcPct val="115000"/>
                        </a:lnSpc>
                        <a:spcAft>
                          <a:spcPts val="0"/>
                        </a:spcAft>
                      </a:pPr>
                      <a:endParaRPr lang="sv-SE" sz="1200" dirty="0">
                        <a:solidFill>
                          <a:srgbClr val="000000"/>
                        </a:solidFill>
                        <a:effectLst/>
                        <a:latin typeface="Garamond"/>
                        <a:ea typeface="Calibri"/>
                        <a:cs typeface="Arial"/>
                      </a:endParaRPr>
                    </a:p>
                  </a:txBody>
                  <a:tcPr marL="68580" marR="68580" marT="0" marB="0"/>
                </a:tc>
              </a:tr>
            </a:tbl>
          </a:graphicData>
        </a:graphic>
      </p:graphicFrame>
      <p:sp>
        <p:nvSpPr>
          <p:cNvPr id="6" name="textruta 5"/>
          <p:cNvSpPr txBox="1"/>
          <p:nvPr/>
        </p:nvSpPr>
        <p:spPr>
          <a:xfrm>
            <a:off x="323528" y="5135677"/>
            <a:ext cx="9865096" cy="1477328"/>
          </a:xfrm>
          <a:prstGeom prst="rect">
            <a:avLst/>
          </a:prstGeom>
          <a:noFill/>
        </p:spPr>
        <p:txBody>
          <a:bodyPr wrap="square" rtlCol="0">
            <a:spAutoFit/>
          </a:bodyPr>
          <a:lstStyle/>
          <a:p>
            <a:pPr>
              <a:spcAft>
                <a:spcPts val="600"/>
              </a:spcAft>
              <a:buFont typeface="Arial" pitchFamily="34" charset="0"/>
              <a:buChar char="•"/>
            </a:pPr>
            <a:r>
              <a:rPr lang="sv-SE" sz="1400" dirty="0" smtClean="0"/>
              <a:t> Under 2017 kartläggs halter av kvävedioxid NO</a:t>
            </a:r>
            <a:r>
              <a:rPr lang="sv-SE" sz="1400" baseline="-25000" dirty="0" smtClean="0"/>
              <a:t>2</a:t>
            </a:r>
            <a:r>
              <a:rPr lang="sv-SE" sz="1400" dirty="0" smtClean="0"/>
              <a:t> och partiklar PM</a:t>
            </a:r>
            <a:r>
              <a:rPr lang="sv-SE" sz="1400" baseline="-25000" dirty="0" smtClean="0"/>
              <a:t>10</a:t>
            </a:r>
            <a:r>
              <a:rPr lang="sv-SE" sz="1400" dirty="0" smtClean="0"/>
              <a:t> avseende dygn- och  timmedelvärden.</a:t>
            </a:r>
          </a:p>
          <a:p>
            <a:pPr>
              <a:spcAft>
                <a:spcPts val="600"/>
              </a:spcAft>
              <a:buFont typeface="Arial" pitchFamily="34" charset="0"/>
              <a:buChar char="•"/>
            </a:pPr>
            <a:r>
              <a:rPr lang="sv-SE" sz="1400" dirty="0" smtClean="0"/>
              <a:t> Under 2018, 2022 planeras kartläggning av partiklar PM</a:t>
            </a:r>
            <a:r>
              <a:rPr lang="sv-SE" sz="1400" baseline="-25000" dirty="0" smtClean="0"/>
              <a:t>2,5</a:t>
            </a:r>
            <a:r>
              <a:rPr lang="sv-SE" sz="1400" dirty="0" smtClean="0"/>
              <a:t>. </a:t>
            </a:r>
          </a:p>
          <a:p>
            <a:pPr>
              <a:spcAft>
                <a:spcPts val="600"/>
              </a:spcAft>
              <a:buFont typeface="Arial" pitchFamily="34" charset="0"/>
              <a:buChar char="•"/>
            </a:pPr>
            <a:r>
              <a:rPr lang="sv-SE" sz="1400" dirty="0"/>
              <a:t> Under </a:t>
            </a:r>
            <a:r>
              <a:rPr lang="sv-SE" sz="1400" dirty="0" smtClean="0"/>
              <a:t>2019 </a:t>
            </a:r>
            <a:r>
              <a:rPr lang="sv-SE" sz="1400" dirty="0"/>
              <a:t>planeras kartläggning av partiklar </a:t>
            </a:r>
            <a:r>
              <a:rPr lang="sv-SE" sz="1400" dirty="0" smtClean="0"/>
              <a:t>SO</a:t>
            </a:r>
            <a:r>
              <a:rPr lang="sv-SE" sz="1400" baseline="-25000" dirty="0" smtClean="0"/>
              <a:t>2</a:t>
            </a:r>
            <a:r>
              <a:rPr lang="sv-SE" sz="1400" dirty="0" smtClean="0"/>
              <a:t>.</a:t>
            </a:r>
          </a:p>
          <a:p>
            <a:pPr>
              <a:spcAft>
                <a:spcPts val="600"/>
              </a:spcAft>
              <a:buFont typeface="Arial" pitchFamily="34" charset="0"/>
              <a:buChar char="•"/>
            </a:pPr>
            <a:r>
              <a:rPr lang="sv-SE" sz="1400" dirty="0"/>
              <a:t> </a:t>
            </a:r>
            <a:r>
              <a:rPr lang="sv-SE" sz="1400" dirty="0" smtClean="0"/>
              <a:t>Under </a:t>
            </a:r>
            <a:r>
              <a:rPr lang="sv-SE" sz="1400" dirty="0"/>
              <a:t>2020 planeras kartläggning av partiklar NO</a:t>
            </a:r>
            <a:r>
              <a:rPr lang="sv-SE" sz="1400" baseline="-25000" dirty="0"/>
              <a:t>2</a:t>
            </a:r>
            <a:r>
              <a:rPr lang="sv-SE" sz="1400" dirty="0"/>
              <a:t>. </a:t>
            </a:r>
            <a:endParaRPr lang="sv-SE" sz="1400" dirty="0" smtClean="0"/>
          </a:p>
          <a:p>
            <a:pPr>
              <a:spcAft>
                <a:spcPts val="600"/>
              </a:spcAft>
              <a:buFont typeface="Arial" pitchFamily="34" charset="0"/>
              <a:buChar char="•"/>
            </a:pPr>
            <a:r>
              <a:rPr lang="sv-SE" sz="1400" dirty="0" smtClean="0"/>
              <a:t> Under </a:t>
            </a:r>
            <a:r>
              <a:rPr lang="sv-SE" sz="1400" dirty="0"/>
              <a:t>2018 planeras kartläggning av partiklar </a:t>
            </a:r>
            <a:r>
              <a:rPr lang="sv-SE" sz="1400" dirty="0" smtClean="0"/>
              <a:t>PM</a:t>
            </a:r>
            <a:r>
              <a:rPr lang="sv-SE" sz="1400" baseline="-25000" dirty="0" smtClean="0"/>
              <a:t>10</a:t>
            </a:r>
            <a:endParaRPr lang="sv-SE" sz="1400" dirty="0" smtClean="0"/>
          </a:p>
        </p:txBody>
      </p:sp>
      <p:pic>
        <p:nvPicPr>
          <p:cNvPr id="10" name="Bildobjekt 9"/>
          <p:cNvPicPr>
            <a:picLocks noChangeAspect="1"/>
          </p:cNvPicPr>
          <p:nvPr/>
        </p:nvPicPr>
        <p:blipFill>
          <a:blip r:embed="rId2" cstate="print"/>
          <a:stretch>
            <a:fillRect/>
          </a:stretch>
        </p:blipFill>
        <p:spPr>
          <a:xfrm>
            <a:off x="8172400" y="5954714"/>
            <a:ext cx="792088" cy="746640"/>
          </a:xfrm>
          <a:prstGeom prst="rect">
            <a:avLst/>
          </a:prstGeom>
        </p:spPr>
      </p:pic>
    </p:spTree>
    <p:extLst>
      <p:ext uri="{BB962C8B-B14F-4D97-AF65-F5344CB8AC3E}">
        <p14:creationId xmlns:p14="http://schemas.microsoft.com/office/powerpoint/2010/main" val="1960796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3568" y="873417"/>
            <a:ext cx="3598168" cy="5112568"/>
          </a:xfrm>
        </p:spPr>
        <p:txBody>
          <a:bodyPr>
            <a:normAutofit/>
          </a:bodyPr>
          <a:lstStyle/>
          <a:p>
            <a:r>
              <a:rPr lang="sv-SE" sz="2400" dirty="0" smtClean="0">
                <a:effectLst/>
              </a:rPr>
              <a:t>Referenslaboratoriets</a:t>
            </a:r>
            <a:r>
              <a:rPr lang="sv-SE" sz="2400" dirty="0" smtClean="0"/>
              <a:t> förslag: </a:t>
            </a:r>
            <a:br>
              <a:rPr lang="sv-SE" sz="2400" dirty="0" smtClean="0"/>
            </a:br>
            <a:r>
              <a:rPr lang="sv-SE" sz="2400" dirty="0" smtClean="0"/>
              <a:t>harmonisering av </a:t>
            </a:r>
            <a:r>
              <a:rPr lang="sv-SE" sz="2400" dirty="0" smtClean="0"/>
              <a:t>kvalitetssäkring </a:t>
            </a:r>
            <a:r>
              <a:rPr lang="sv-SE" sz="2400" dirty="0" smtClean="0"/>
              <a:t>och kvalitetskontroll i hela Sverige. </a:t>
            </a:r>
            <a:endParaRPr lang="sv-SE" sz="24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9" y="1121046"/>
            <a:ext cx="3241756" cy="4612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ubrik 2"/>
          <p:cNvSpPr txBox="1">
            <a:spLocks/>
          </p:cNvSpPr>
          <p:nvPr/>
        </p:nvSpPr>
        <p:spPr>
          <a:xfrm>
            <a:off x="683568" y="260648"/>
            <a:ext cx="7489825"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1800" b="1" dirty="0" smtClean="0">
                <a:latin typeface="Arial" panose="020B0604020202020204" pitchFamily="34" charset="0"/>
                <a:cs typeface="Arial" panose="020B0604020202020204" pitchFamily="34" charset="0"/>
              </a:rPr>
              <a:t>Kvalitetssäkringsprogram (KSP)</a:t>
            </a:r>
            <a:endParaRPr lang="sv-SE" sz="1800" b="1" dirty="0">
              <a:latin typeface="Arial" panose="020B0604020202020204" pitchFamily="34" charset="0"/>
              <a:cs typeface="Arial" panose="020B0604020202020204" pitchFamily="34" charset="0"/>
            </a:endParaRPr>
          </a:p>
        </p:txBody>
      </p:sp>
      <p:pic>
        <p:nvPicPr>
          <p:cNvPr id="7" name="Bildobjekt 6"/>
          <p:cNvPicPr>
            <a:picLocks noChangeAspect="1"/>
          </p:cNvPicPr>
          <p:nvPr/>
        </p:nvPicPr>
        <p:blipFill>
          <a:blip r:embed="rId3" cstate="print"/>
          <a:stretch>
            <a:fillRect/>
          </a:stretch>
        </p:blipFill>
        <p:spPr>
          <a:xfrm>
            <a:off x="8172400" y="5954714"/>
            <a:ext cx="792088" cy="746640"/>
          </a:xfrm>
          <a:prstGeom prst="rect">
            <a:avLst/>
          </a:prstGeom>
        </p:spPr>
      </p:pic>
    </p:spTree>
    <p:extLst>
      <p:ext uri="{BB962C8B-B14F-4D97-AF65-F5344CB8AC3E}">
        <p14:creationId xmlns:p14="http://schemas.microsoft.com/office/powerpoint/2010/main" val="1002472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2475" y="115569"/>
            <a:ext cx="8229600" cy="778098"/>
          </a:xfrm>
        </p:spPr>
        <p:txBody>
          <a:bodyPr>
            <a:normAutofit/>
          </a:bodyPr>
          <a:lstStyle/>
          <a:p>
            <a:r>
              <a:rPr lang="sv-SE" sz="2400" b="1" dirty="0" smtClean="0"/>
              <a:t>Kvalitetssäkringsprogram &amp; </a:t>
            </a:r>
            <a:r>
              <a:rPr lang="en-GB" sz="2400" b="1" dirty="0" smtClean="0"/>
              <a:t>Kvalitetsmanual </a:t>
            </a:r>
            <a:endParaRPr lang="sv-SE" sz="2400" b="1" dirty="0"/>
          </a:p>
        </p:txBody>
      </p:sp>
      <p:sp>
        <p:nvSpPr>
          <p:cNvPr id="3" name="Platshållare för innehåll 2"/>
          <p:cNvSpPr>
            <a:spLocks noGrp="1"/>
          </p:cNvSpPr>
          <p:nvPr>
            <p:ph idx="1"/>
          </p:nvPr>
        </p:nvSpPr>
        <p:spPr>
          <a:xfrm>
            <a:off x="4499992" y="2204864"/>
            <a:ext cx="4186808" cy="3921299"/>
          </a:xfrm>
        </p:spPr>
        <p:txBody>
          <a:bodyPr>
            <a:normAutofit lnSpcReduction="10000"/>
          </a:bodyPr>
          <a:lstStyle/>
          <a:p>
            <a:pPr marL="0" indent="0">
              <a:buNone/>
            </a:pPr>
            <a:r>
              <a:rPr lang="en-GB" sz="2100" b="1" dirty="0" err="1" smtClean="0"/>
              <a:t>Kvalitetsmanual</a:t>
            </a:r>
            <a:r>
              <a:rPr lang="en-GB" sz="2100" b="1" dirty="0" smtClean="0"/>
              <a:t>:</a:t>
            </a:r>
            <a:endParaRPr lang="sv-SE" sz="2100" dirty="0" smtClean="0"/>
          </a:p>
          <a:p>
            <a:endParaRPr lang="sv-SE" sz="500" dirty="0"/>
          </a:p>
          <a:p>
            <a:r>
              <a:rPr lang="sv-SE" sz="1700" dirty="0" smtClean="0"/>
              <a:t>Under </a:t>
            </a:r>
            <a:r>
              <a:rPr lang="sv-SE" sz="1700" dirty="0"/>
              <a:t>oktober kommer ett sparat möta genomföras med fokus på </a:t>
            </a:r>
            <a:r>
              <a:rPr lang="sv-SE" sz="1700" dirty="0" smtClean="0"/>
              <a:t>Kvalitetsmanualen</a:t>
            </a:r>
            <a:r>
              <a:rPr lang="sv-SE" sz="1700" dirty="0"/>
              <a:t> </a:t>
            </a:r>
            <a:r>
              <a:rPr lang="sv-SE" sz="1700" dirty="0" smtClean="0"/>
              <a:t>för berörda kommuner.</a:t>
            </a:r>
            <a:endParaRPr lang="en-GB" sz="2200" dirty="0"/>
          </a:p>
          <a:p>
            <a:r>
              <a:rPr lang="sv-SE" sz="1700" dirty="0"/>
              <a:t>Sammanställas </a:t>
            </a:r>
            <a:r>
              <a:rPr lang="sv-SE" sz="1700" dirty="0" smtClean="0"/>
              <a:t>av </a:t>
            </a:r>
            <a:r>
              <a:rPr lang="en-GB" sz="1700" dirty="0" err="1" smtClean="0"/>
              <a:t>kommuner</a:t>
            </a:r>
            <a:r>
              <a:rPr lang="en-GB" sz="1700" dirty="0" smtClean="0"/>
              <a:t> med fast </a:t>
            </a:r>
            <a:r>
              <a:rPr lang="en-GB" sz="1700" dirty="0" err="1" smtClean="0"/>
              <a:t>mätstation</a:t>
            </a:r>
            <a:r>
              <a:rPr lang="en-GB" sz="1700" dirty="0" smtClean="0"/>
              <a:t> </a:t>
            </a:r>
            <a:r>
              <a:rPr lang="en-GB" sz="1400" dirty="0" smtClean="0"/>
              <a:t>(Helsingborg, </a:t>
            </a:r>
            <a:r>
              <a:rPr lang="en-GB" sz="1400" dirty="0" err="1"/>
              <a:t>L</a:t>
            </a:r>
            <a:r>
              <a:rPr lang="en-GB" sz="1400" dirty="0" err="1" smtClean="0"/>
              <a:t>andskrona</a:t>
            </a:r>
            <a:r>
              <a:rPr lang="en-GB" sz="1400" dirty="0" smtClean="0"/>
              <a:t>, Lund, </a:t>
            </a:r>
            <a:r>
              <a:rPr lang="en-GB" sz="1400" dirty="0" err="1" smtClean="0"/>
              <a:t>Trelleborg</a:t>
            </a:r>
            <a:r>
              <a:rPr lang="en-GB" sz="1400" dirty="0" smtClean="0"/>
              <a:t>, Malmö).</a:t>
            </a:r>
          </a:p>
          <a:p>
            <a:endParaRPr lang="en-GB" sz="1400" dirty="0" smtClean="0"/>
          </a:p>
          <a:p>
            <a:r>
              <a:rPr lang="sv-SE" sz="1700" b="1" dirty="0" smtClean="0"/>
              <a:t>Det ska innehålla exempelvis: </a:t>
            </a:r>
            <a:endParaRPr lang="en-GB" sz="1700" b="1" dirty="0" smtClean="0"/>
          </a:p>
          <a:p>
            <a:pPr lvl="1"/>
            <a:r>
              <a:rPr lang="sv-SE" sz="1600" dirty="0" smtClean="0"/>
              <a:t>Tillsyn </a:t>
            </a:r>
            <a:r>
              <a:rPr lang="sv-SE" sz="1600" dirty="0"/>
              <a:t>och planerad service på </a:t>
            </a:r>
            <a:r>
              <a:rPr lang="sv-SE" sz="1600" dirty="0" smtClean="0"/>
              <a:t>mätstationerna</a:t>
            </a:r>
          </a:p>
          <a:p>
            <a:pPr lvl="1"/>
            <a:r>
              <a:rPr lang="sv-SE" sz="1600" dirty="0" smtClean="0"/>
              <a:t>Skötsel </a:t>
            </a:r>
            <a:r>
              <a:rPr lang="sv-SE" sz="1600" dirty="0"/>
              <a:t>och kalibrering av </a:t>
            </a:r>
            <a:r>
              <a:rPr lang="sv-SE" sz="1600" dirty="0" smtClean="0"/>
              <a:t>mätinstrument</a:t>
            </a:r>
          </a:p>
          <a:p>
            <a:pPr lvl="1"/>
            <a:r>
              <a:rPr lang="fr-FR" sz="1600" dirty="0" smtClean="0"/>
              <a:t>Kalibrering </a:t>
            </a:r>
            <a:r>
              <a:rPr lang="fr-FR" sz="1600" dirty="0"/>
              <a:t>av </a:t>
            </a:r>
            <a:r>
              <a:rPr lang="fr-FR" sz="1600" dirty="0" smtClean="0"/>
              <a:t>instrument</a:t>
            </a:r>
            <a:endParaRPr lang="fr-FR" sz="16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9924" y="-1538"/>
            <a:ext cx="964076" cy="98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dobjekt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7" y="28509"/>
            <a:ext cx="787027" cy="952219"/>
          </a:xfrm>
          <a:prstGeom prst="rect">
            <a:avLst/>
          </a:prstGeom>
          <a:noFill/>
          <a:ln>
            <a:noFill/>
          </a:ln>
        </p:spPr>
      </p:pic>
      <p:sp>
        <p:nvSpPr>
          <p:cNvPr id="6" name="Platshållare för innehåll 2"/>
          <p:cNvSpPr txBox="1">
            <a:spLocks/>
          </p:cNvSpPr>
          <p:nvPr/>
        </p:nvSpPr>
        <p:spPr>
          <a:xfrm>
            <a:off x="251520" y="2204862"/>
            <a:ext cx="4186808" cy="407369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v-SE" sz="2000" b="1" dirty="0" smtClean="0"/>
              <a:t>Kvalitetssäkringsprogram: </a:t>
            </a:r>
          </a:p>
          <a:p>
            <a:r>
              <a:rPr lang="sv-SE" sz="1600" b="1" dirty="0" smtClean="0">
                <a:solidFill>
                  <a:srgbClr val="00B050"/>
                </a:solidFill>
              </a:rPr>
              <a:t>Sammanställas av Malmö för hela samverkansområdet</a:t>
            </a:r>
          </a:p>
          <a:p>
            <a:r>
              <a:rPr lang="sv-SE" sz="1600" b="1" dirty="0" smtClean="0"/>
              <a:t>Innehåller bland annat: </a:t>
            </a:r>
          </a:p>
          <a:p>
            <a:pPr lvl="1"/>
            <a:r>
              <a:rPr lang="sv-SE" sz="1600" dirty="0" smtClean="0"/>
              <a:t>System för </a:t>
            </a:r>
            <a:r>
              <a:rPr lang="sv-SE" sz="1600" dirty="0" smtClean="0"/>
              <a:t>kvalitetssäkring </a:t>
            </a:r>
            <a:r>
              <a:rPr lang="sv-SE" sz="1600" dirty="0" smtClean="0"/>
              <a:t>(QA) och kvalitetskontroll (QC)</a:t>
            </a:r>
          </a:p>
          <a:p>
            <a:pPr lvl="1"/>
            <a:r>
              <a:rPr lang="sv-SE" sz="1600" dirty="0" smtClean="0"/>
              <a:t>Rutiner för: </a:t>
            </a:r>
          </a:p>
          <a:p>
            <a:pPr lvl="2"/>
            <a:r>
              <a:rPr lang="sv-SE" sz="1600" dirty="0"/>
              <a:t>V</a:t>
            </a:r>
            <a:r>
              <a:rPr lang="sv-SE" sz="1600" dirty="0" smtClean="0"/>
              <a:t>al av mätplatser </a:t>
            </a:r>
          </a:p>
          <a:p>
            <a:pPr lvl="2"/>
            <a:r>
              <a:rPr lang="sv-SE" sz="1600" dirty="0" smtClean="0"/>
              <a:t>Val av mätmetoder</a:t>
            </a:r>
          </a:p>
          <a:p>
            <a:pPr lvl="2"/>
            <a:r>
              <a:rPr lang="sv-SE" sz="1600" dirty="0" smtClean="0"/>
              <a:t>Lagring och hantering av data </a:t>
            </a:r>
          </a:p>
          <a:p>
            <a:pPr lvl="2"/>
            <a:r>
              <a:rPr lang="sv-SE" sz="1600" dirty="0" smtClean="0"/>
              <a:t>Rapportering av data </a:t>
            </a:r>
          </a:p>
          <a:p>
            <a:pPr lvl="2"/>
            <a:r>
              <a:rPr lang="sv-SE" sz="1600" dirty="0" smtClean="0"/>
              <a:t>QA &amp; QC för Emissionsdatabasen </a:t>
            </a:r>
          </a:p>
          <a:p>
            <a:pPr lvl="2"/>
            <a:r>
              <a:rPr lang="sv-SE" sz="1600" dirty="0"/>
              <a:t>QA &amp; </a:t>
            </a:r>
            <a:r>
              <a:rPr lang="sv-SE" sz="1600" dirty="0" smtClean="0"/>
              <a:t>QC för modellberäkningar </a:t>
            </a:r>
          </a:p>
          <a:p>
            <a:pPr lvl="1"/>
            <a:r>
              <a:rPr lang="sv-SE" sz="1700" dirty="0" smtClean="0"/>
              <a:t>Specificering av innehållet i kvalitetsmanualen för respektive instrument</a:t>
            </a:r>
          </a:p>
          <a:p>
            <a:pPr lvl="2"/>
            <a:endParaRPr lang="sv-SE" sz="1100" dirty="0" smtClean="0"/>
          </a:p>
          <a:p>
            <a:pPr lvl="2"/>
            <a:endParaRPr lang="sv-SE" sz="1100" dirty="0"/>
          </a:p>
        </p:txBody>
      </p:sp>
      <p:pic>
        <p:nvPicPr>
          <p:cNvPr id="7" name="Picture 2" descr="Kvalitet kvalitetssäkring och kvalitetskontroll ying-yang — Stockf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980728"/>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descr="C:\Users\amigha\Desktop\Bil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4162" y="692696"/>
            <a:ext cx="976610" cy="139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872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5576" y="116632"/>
            <a:ext cx="7489825" cy="850106"/>
          </a:xfrm>
        </p:spPr>
        <p:txBody>
          <a:bodyPr>
            <a:normAutofit/>
          </a:bodyPr>
          <a:lstStyle/>
          <a:p>
            <a:pPr lvl="0" algn="ctr">
              <a:defRPr/>
            </a:pPr>
            <a:r>
              <a:rPr lang="sv-SE" sz="1800" b="1" dirty="0" smtClean="0">
                <a:latin typeface="Arial" panose="020B0604020202020204" pitchFamily="34" charset="0"/>
                <a:cs typeface="Arial" panose="020B0604020202020204" pitchFamily="34" charset="0"/>
              </a:rPr>
              <a:t>Detta ingår i den samordnad luftkvalitetskontroll i Skåne</a:t>
            </a:r>
            <a:endParaRPr lang="sv-SE" sz="1800" b="1" dirty="0">
              <a:latin typeface="Arial" panose="020B0604020202020204" pitchFamily="34" charset="0"/>
              <a:cs typeface="Arial" panose="020B0604020202020204" pitchFamily="34" charset="0"/>
            </a:endParaRPr>
          </a:p>
        </p:txBody>
      </p:sp>
      <p:sp>
        <p:nvSpPr>
          <p:cNvPr id="3" name="Platshållare för innehåll 2"/>
          <p:cNvSpPr>
            <a:spLocks noGrp="1"/>
          </p:cNvSpPr>
          <p:nvPr>
            <p:ph idx="1"/>
          </p:nvPr>
        </p:nvSpPr>
        <p:spPr>
          <a:xfrm>
            <a:off x="0" y="980728"/>
            <a:ext cx="5040560" cy="5184576"/>
          </a:xfrm>
        </p:spPr>
        <p:txBody>
          <a:bodyPr>
            <a:normAutofit fontScale="32500" lnSpcReduction="20000"/>
          </a:bodyPr>
          <a:lstStyle/>
          <a:p>
            <a:pPr>
              <a:spcBef>
                <a:spcPts val="200"/>
              </a:spcBef>
              <a:spcAft>
                <a:spcPts val="600"/>
              </a:spcAft>
            </a:pPr>
            <a:r>
              <a:rPr lang="sv-SE" sz="4300" dirty="0" smtClean="0"/>
              <a:t>Varje kommun får årligen enligt förslaget en egen årsrapport som innehåller sammanställning av mätresultat och beräkningsresultat för de senaste fem åren. </a:t>
            </a:r>
          </a:p>
          <a:p>
            <a:pPr fontAlgn="b">
              <a:spcBef>
                <a:spcPts val="200"/>
              </a:spcBef>
              <a:spcAft>
                <a:spcPts val="600"/>
              </a:spcAft>
            </a:pPr>
            <a:r>
              <a:rPr lang="sv-SE" sz="4300" dirty="0" smtClean="0"/>
              <a:t>Medlemmarna får genom ett årligt möte påverka samverkansområdets planering. </a:t>
            </a:r>
          </a:p>
          <a:p>
            <a:r>
              <a:rPr lang="sv-SE" sz="4300" dirty="0" smtClean="0">
                <a:ea typeface="Verdana" pitchFamily="34" charset="0"/>
                <a:cs typeface="Verdana" pitchFamily="34" charset="0"/>
              </a:rPr>
              <a:t>Årligen </a:t>
            </a:r>
            <a:r>
              <a:rPr lang="sv-SE" sz="4300" dirty="0">
                <a:ea typeface="Verdana" pitchFamily="34" charset="0"/>
                <a:cs typeface="Verdana" pitchFamily="34" charset="0"/>
              </a:rPr>
              <a:t>i anslutning till det att årsrapporterna för respektive </a:t>
            </a:r>
            <a:r>
              <a:rPr lang="sv-SE" sz="4300" dirty="0" smtClean="0">
                <a:ea typeface="Verdana" pitchFamily="34" charset="0"/>
                <a:cs typeface="Verdana" pitchFamily="34" charset="0"/>
              </a:rPr>
              <a:t>kommun </a:t>
            </a:r>
            <a:r>
              <a:rPr lang="sv-SE" sz="4300" dirty="0">
                <a:ea typeface="Verdana" pitchFamily="34" charset="0"/>
                <a:cs typeface="Verdana" pitchFamily="34" charset="0"/>
              </a:rPr>
              <a:t>presenteras kommer ett årsmöte att genomföras inom </a:t>
            </a:r>
            <a:r>
              <a:rPr lang="sv-SE" sz="4300" dirty="0" smtClean="0">
                <a:ea typeface="Verdana" pitchFamily="34" charset="0"/>
                <a:cs typeface="Verdana" pitchFamily="34" charset="0"/>
              </a:rPr>
              <a:t>samverkansområde</a:t>
            </a:r>
            <a:r>
              <a:rPr lang="sv-SE" sz="4300" dirty="0">
                <a:ea typeface="Verdana" pitchFamily="34" charset="0"/>
                <a:cs typeface="Verdana" pitchFamily="34" charset="0"/>
              </a:rPr>
              <a:t>. Vid mötet kommer de senaste resultaten </a:t>
            </a:r>
            <a:r>
              <a:rPr lang="sv-SE" sz="4300" dirty="0" smtClean="0">
                <a:ea typeface="Verdana" pitchFamily="34" charset="0"/>
                <a:cs typeface="Verdana" pitchFamily="34" charset="0"/>
              </a:rPr>
              <a:t>presenteras </a:t>
            </a:r>
            <a:r>
              <a:rPr lang="sv-SE" sz="4300" dirty="0">
                <a:ea typeface="Verdana" pitchFamily="34" charset="0"/>
                <a:cs typeface="Verdana" pitchFamily="34" charset="0"/>
              </a:rPr>
              <a:t>och tolkas. </a:t>
            </a:r>
          </a:p>
          <a:p>
            <a:pPr>
              <a:spcBef>
                <a:spcPts val="600"/>
              </a:spcBef>
              <a:spcAft>
                <a:spcPts val="600"/>
              </a:spcAft>
            </a:pPr>
            <a:r>
              <a:rPr lang="sv-SE" sz="4300" dirty="0">
                <a:ea typeface="Verdana" pitchFamily="34" charset="0"/>
                <a:cs typeface="Verdana" pitchFamily="34" charset="0"/>
              </a:rPr>
              <a:t>Vid mötet kommer även den långsiktiga mät- och beräkningsstrategin presenteras för att ge medlemmarna möjlighet att komma med synpunkter innan kontrollprogrammet för kommande mätperiod fastställs</a:t>
            </a:r>
            <a:r>
              <a:rPr lang="sv-SE" sz="4300" dirty="0" smtClean="0">
                <a:ea typeface="Verdana" pitchFamily="34" charset="0"/>
                <a:cs typeface="Verdana" pitchFamily="34" charset="0"/>
              </a:rPr>
              <a:t>.</a:t>
            </a:r>
            <a:endParaRPr lang="sv-SE" sz="4300" dirty="0"/>
          </a:p>
          <a:p>
            <a:pPr fontAlgn="b">
              <a:spcBef>
                <a:spcPts val="200"/>
              </a:spcBef>
              <a:spcAft>
                <a:spcPts val="600"/>
              </a:spcAft>
            </a:pPr>
            <a:r>
              <a:rPr lang="sv-SE" sz="4300" dirty="0"/>
              <a:t>Kommunernas medborgare kommer att informeras om luftkvaliteten via förbundets hemsidor. </a:t>
            </a:r>
            <a:endParaRPr lang="sv-SE" sz="4300" dirty="0">
              <a:ea typeface="Verdana" pitchFamily="34" charset="0"/>
              <a:cs typeface="Verdana" pitchFamily="34" charset="0"/>
            </a:endParaRPr>
          </a:p>
          <a:p>
            <a:pPr fontAlgn="b">
              <a:spcBef>
                <a:spcPts val="600"/>
              </a:spcBef>
            </a:pPr>
            <a:r>
              <a:rPr lang="sv-SE" sz="4300" i="1" dirty="0" smtClean="0"/>
              <a:t>Möjlighet till extra mätningar i kommunerna kopplade </a:t>
            </a:r>
            <a:r>
              <a:rPr lang="sv-SE" sz="4300" i="1" smtClean="0"/>
              <a:t>till </a:t>
            </a:r>
            <a:r>
              <a:rPr lang="sv-SE" sz="4300" i="1" smtClean="0"/>
              <a:t>mätkampanjer </a:t>
            </a:r>
            <a:r>
              <a:rPr lang="sv-SE" sz="4300" i="1" dirty="0" smtClean="0">
                <a:solidFill>
                  <a:srgbClr val="FF0000"/>
                </a:solidFill>
              </a:rPr>
              <a:t>(option/separat avtal).</a:t>
            </a:r>
          </a:p>
          <a:p>
            <a:pPr fontAlgn="b">
              <a:spcBef>
                <a:spcPts val="600"/>
              </a:spcBef>
            </a:pPr>
            <a:r>
              <a:rPr lang="sv-SE" sz="4300" i="1" dirty="0" smtClean="0"/>
              <a:t>Möjlighet  att hyra in mätning med mobil mätstation </a:t>
            </a:r>
            <a:r>
              <a:rPr lang="sv-SE" sz="4300" i="1" dirty="0" smtClean="0">
                <a:solidFill>
                  <a:srgbClr val="FF0000"/>
                </a:solidFill>
              </a:rPr>
              <a:t>(option/separat avtal).</a:t>
            </a:r>
          </a:p>
          <a:p>
            <a:pPr fontAlgn="b">
              <a:spcBef>
                <a:spcPts val="600"/>
              </a:spcBef>
            </a:pPr>
            <a:r>
              <a:rPr lang="sv-SE" sz="4300" i="1" dirty="0" smtClean="0"/>
              <a:t>Visa realtidsdata på hemsidor såsom grafer och kartor </a:t>
            </a:r>
            <a:r>
              <a:rPr lang="sv-SE" sz="4300" i="1" dirty="0" smtClean="0">
                <a:solidFill>
                  <a:srgbClr val="FF0000"/>
                </a:solidFill>
              </a:rPr>
              <a:t>(option/separat avtal)</a:t>
            </a:r>
            <a:endParaRPr lang="sv-SE" sz="4300" i="1" dirty="0" smtClean="0"/>
          </a:p>
          <a:p>
            <a:endParaRPr lang="sv-SE" sz="1400" dirty="0" smtClean="0"/>
          </a:p>
          <a:p>
            <a:endParaRPr lang="sv-SE" dirty="0" smtClean="0"/>
          </a:p>
          <a:p>
            <a:endParaRPr lang="sv-SE"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10" t="12476" r="70382" b="12793"/>
          <a:stretch/>
        </p:blipFill>
        <p:spPr bwMode="auto">
          <a:xfrm>
            <a:off x="5769348" y="692696"/>
            <a:ext cx="3212216" cy="44644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objekt 5"/>
          <p:cNvPicPr>
            <a:picLocks noChangeAspect="1"/>
          </p:cNvPicPr>
          <p:nvPr/>
        </p:nvPicPr>
        <p:blipFill>
          <a:blip r:embed="rId3" cstate="print"/>
          <a:stretch>
            <a:fillRect/>
          </a:stretch>
        </p:blipFill>
        <p:spPr>
          <a:xfrm>
            <a:off x="8172400" y="5954714"/>
            <a:ext cx="792088" cy="746640"/>
          </a:xfrm>
          <a:prstGeom prst="rect">
            <a:avLst/>
          </a:prstGeom>
        </p:spPr>
      </p:pic>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262" t="12545" r="69708" b="6489"/>
          <a:stretch/>
        </p:blipFill>
        <p:spPr bwMode="auto">
          <a:xfrm>
            <a:off x="4947373" y="1774713"/>
            <a:ext cx="3248686" cy="456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384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5576" y="116632"/>
            <a:ext cx="7489825" cy="850106"/>
          </a:xfrm>
        </p:spPr>
        <p:txBody>
          <a:bodyPr>
            <a:normAutofit/>
          </a:bodyPr>
          <a:lstStyle/>
          <a:p>
            <a:pPr lvl="0" algn="ctr">
              <a:defRPr/>
            </a:pPr>
            <a:r>
              <a:rPr lang="sv-SE" sz="1800" b="1" dirty="0" smtClean="0">
                <a:latin typeface="Arial" panose="020B0604020202020204" pitchFamily="34" charset="0"/>
                <a:cs typeface="Arial" panose="020B0604020202020204" pitchFamily="34" charset="0"/>
              </a:rPr>
              <a:t>Detta ingår i den samordnad luftkvalitetskontroll i Skåne</a:t>
            </a:r>
            <a:endParaRPr lang="sv-SE" sz="1800" b="1" dirty="0">
              <a:latin typeface="Arial" panose="020B0604020202020204" pitchFamily="34" charset="0"/>
              <a:cs typeface="Arial" panose="020B0604020202020204" pitchFamily="34" charset="0"/>
            </a:endParaRPr>
          </a:p>
        </p:txBody>
      </p:sp>
      <p:sp>
        <p:nvSpPr>
          <p:cNvPr id="3" name="Platshållare för innehåll 2"/>
          <p:cNvSpPr>
            <a:spLocks noGrp="1"/>
          </p:cNvSpPr>
          <p:nvPr>
            <p:ph idx="1"/>
          </p:nvPr>
        </p:nvSpPr>
        <p:spPr>
          <a:xfrm>
            <a:off x="395536" y="908720"/>
            <a:ext cx="5328592" cy="4392488"/>
          </a:xfrm>
        </p:spPr>
        <p:txBody>
          <a:bodyPr>
            <a:normAutofit lnSpcReduction="10000"/>
          </a:bodyPr>
          <a:lstStyle/>
          <a:p>
            <a:pPr>
              <a:buNone/>
            </a:pPr>
            <a:endParaRPr lang="sv-SE" sz="1400" dirty="0" smtClean="0"/>
          </a:p>
          <a:p>
            <a:pPr>
              <a:spcBef>
                <a:spcPts val="200"/>
              </a:spcBef>
              <a:spcAft>
                <a:spcPts val="600"/>
              </a:spcAft>
            </a:pPr>
            <a:r>
              <a:rPr lang="sv-SE" sz="1600" dirty="0" smtClean="0"/>
              <a:t>Genom en samordnad kontroll av luftkvalitet kommer kommunerna att uppfylla samtliga krav enligt </a:t>
            </a:r>
            <a:r>
              <a:rPr lang="sv-SE" sz="1600" dirty="0"/>
              <a:t>EU:s </a:t>
            </a:r>
            <a:r>
              <a:rPr lang="sv-SE" sz="1600" dirty="0" smtClean="0"/>
              <a:t>luftkvalitetsdirektiv och miljöbalken kopplade till kontroll av utomhusluften. </a:t>
            </a:r>
          </a:p>
          <a:p>
            <a:pPr>
              <a:spcBef>
                <a:spcPts val="200"/>
              </a:spcBef>
              <a:spcAft>
                <a:spcPts val="600"/>
              </a:spcAft>
            </a:pPr>
            <a:r>
              <a:rPr lang="sv-SE" sz="1600" dirty="0" smtClean="0"/>
              <a:t>Samordnade mätkampanjer för att klara lagkraven samt för att kvalitetssäkra emissionsdatabasen för Skåne enligt kraven i Luftkvalitetsförordning (SFS 2010:477). </a:t>
            </a:r>
          </a:p>
          <a:p>
            <a:pPr>
              <a:spcBef>
                <a:spcPts val="200"/>
              </a:spcBef>
              <a:spcAft>
                <a:spcPts val="600"/>
              </a:spcAft>
            </a:pPr>
            <a:r>
              <a:rPr lang="sv-SE" sz="1600" dirty="0" smtClean="0"/>
              <a:t>Årligen kartläggs en luftförorening samt tas fram emissionsstatistik för de viktigaste luftföroreningarna (NO2, PM10, PM2.5 samt SO2) under en rullande 5 års cykel.</a:t>
            </a:r>
          </a:p>
          <a:p>
            <a:pPr>
              <a:spcBef>
                <a:spcPts val="200"/>
              </a:spcBef>
              <a:spcAft>
                <a:spcPts val="600"/>
              </a:spcAft>
            </a:pPr>
            <a:r>
              <a:rPr lang="sv-SE" sz="1600" dirty="0"/>
              <a:t>Uppdatering och rapportering av </a:t>
            </a:r>
            <a:r>
              <a:rPr lang="sv-SE" sz="1600" dirty="0" smtClean="0"/>
              <a:t>kontrollstrategi.</a:t>
            </a:r>
          </a:p>
          <a:p>
            <a:pPr>
              <a:spcBef>
                <a:spcPts val="200"/>
              </a:spcBef>
              <a:spcAft>
                <a:spcPts val="600"/>
              </a:spcAft>
            </a:pPr>
            <a:r>
              <a:rPr lang="sv-SE" sz="1600" dirty="0" smtClean="0"/>
              <a:t>Upprättas ett Kvalitetssäkringsprogram.</a:t>
            </a:r>
          </a:p>
          <a:p>
            <a:pPr>
              <a:spcBef>
                <a:spcPts val="200"/>
              </a:spcBef>
              <a:spcAft>
                <a:spcPts val="600"/>
              </a:spcAft>
            </a:pPr>
            <a:r>
              <a:rPr lang="sv-SE" sz="1600" dirty="0"/>
              <a:t>Rapportering av mät-/modellberäknade data till datavärden.</a:t>
            </a:r>
          </a:p>
          <a:p>
            <a:pPr>
              <a:spcBef>
                <a:spcPts val="200"/>
              </a:spcBef>
              <a:spcAft>
                <a:spcPts val="600"/>
              </a:spcAft>
            </a:pPr>
            <a:endParaRPr lang="sv-SE" sz="1600" dirty="0" smtClean="0"/>
          </a:p>
          <a:p>
            <a:endParaRPr lang="sv-SE" sz="1600" dirty="0" smtClean="0"/>
          </a:p>
          <a:p>
            <a:endParaRPr lang="sv-SE" dirty="0" smtClean="0"/>
          </a:p>
          <a:p>
            <a:endParaRPr lang="sv-SE"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196751"/>
            <a:ext cx="2748287" cy="3977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objekt 5"/>
          <p:cNvPicPr>
            <a:picLocks noChangeAspect="1"/>
          </p:cNvPicPr>
          <p:nvPr/>
        </p:nvPicPr>
        <p:blipFill>
          <a:blip r:embed="rId3" cstate="print"/>
          <a:stretch>
            <a:fillRect/>
          </a:stretch>
        </p:blipFill>
        <p:spPr>
          <a:xfrm>
            <a:off x="8172400" y="5954714"/>
            <a:ext cx="792088" cy="746640"/>
          </a:xfrm>
          <a:prstGeom prst="rect">
            <a:avLst/>
          </a:prstGeom>
        </p:spPr>
      </p:pic>
    </p:spTree>
    <p:extLst>
      <p:ext uri="{BB962C8B-B14F-4D97-AF65-F5344CB8AC3E}">
        <p14:creationId xmlns:p14="http://schemas.microsoft.com/office/powerpoint/2010/main" val="4109908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2348880"/>
            <a:ext cx="8229600" cy="1143000"/>
          </a:xfrm>
        </p:spPr>
        <p:txBody>
          <a:bodyPr>
            <a:normAutofit fontScale="90000"/>
          </a:bodyPr>
          <a:lstStyle/>
          <a:p>
            <a:r>
              <a:rPr lang="sv-SE" dirty="0" smtClean="0"/>
              <a:t>Vilka Förväntningar har ni på dagen ?</a:t>
            </a:r>
            <a:br>
              <a:rPr lang="sv-SE" dirty="0" smtClean="0"/>
            </a:br>
            <a:endParaRPr lang="sv-SE" dirty="0"/>
          </a:p>
        </p:txBody>
      </p:sp>
    </p:spTree>
    <p:extLst>
      <p:ext uri="{BB962C8B-B14F-4D97-AF65-F5344CB8AC3E}">
        <p14:creationId xmlns:p14="http://schemas.microsoft.com/office/powerpoint/2010/main" val="438909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88" t="37998" r="57546" b="17950"/>
          <a:stretch/>
        </p:blipFill>
        <p:spPr bwMode="auto">
          <a:xfrm>
            <a:off x="899592" y="2053347"/>
            <a:ext cx="4307595" cy="4296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nattisochmicke.blogg.se/images/2011/frgetecken_13511237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085" y="2169340"/>
            <a:ext cx="4116260" cy="3347892"/>
          </a:xfrm>
          <a:prstGeom prst="rect">
            <a:avLst/>
          </a:prstGeom>
          <a:noFill/>
          <a:extLst>
            <a:ext uri="{909E8E84-426E-40DD-AFC4-6F175D3DCCD1}">
              <a14:hiddenFill xmlns:a14="http://schemas.microsoft.com/office/drawing/2010/main">
                <a:solidFill>
                  <a:srgbClr val="FFFFFF"/>
                </a:solidFill>
              </a14:hiddenFill>
            </a:ext>
          </a:extLst>
        </p:spPr>
      </p:pic>
      <p:sp>
        <p:nvSpPr>
          <p:cNvPr id="8" name="Rubrik 1"/>
          <p:cNvSpPr>
            <a:spLocks noGrp="1"/>
          </p:cNvSpPr>
          <p:nvPr>
            <p:ph type="title"/>
          </p:nvPr>
        </p:nvSpPr>
        <p:spPr>
          <a:xfrm>
            <a:off x="683568" y="188640"/>
            <a:ext cx="7489825" cy="850106"/>
          </a:xfrm>
        </p:spPr>
        <p:txBody>
          <a:bodyPr>
            <a:normAutofit/>
          </a:bodyPr>
          <a:lstStyle/>
          <a:p>
            <a:pPr lvl="0" algn="ctr">
              <a:defRPr/>
            </a:pPr>
            <a:r>
              <a:rPr lang="sv-SE" sz="1800" b="1" dirty="0" smtClean="0">
                <a:solidFill>
                  <a:srgbClr val="FF0000"/>
                </a:solidFill>
                <a:latin typeface="Arial" panose="020B0604020202020204" pitchFamily="34" charset="0"/>
                <a:cs typeface="Arial" panose="020B0604020202020204" pitchFamily="34" charset="0"/>
              </a:rPr>
              <a:t>1/33 kommuner i Skåne uppfyller lagstiftningen 2016 !! </a:t>
            </a:r>
            <a:endParaRPr lang="sv-SE" sz="1800" b="1" dirty="0">
              <a:solidFill>
                <a:srgbClr val="FF0000"/>
              </a:solidFill>
              <a:latin typeface="Arial" panose="020B0604020202020204" pitchFamily="34" charset="0"/>
              <a:cs typeface="Arial" panose="020B0604020202020204" pitchFamily="34" charset="0"/>
            </a:endParaRPr>
          </a:p>
        </p:txBody>
      </p:sp>
      <p:sp>
        <p:nvSpPr>
          <p:cNvPr id="9" name="textruta 8"/>
          <p:cNvSpPr txBox="1"/>
          <p:nvPr/>
        </p:nvSpPr>
        <p:spPr>
          <a:xfrm>
            <a:off x="1835696" y="908720"/>
            <a:ext cx="5178790" cy="830997"/>
          </a:xfrm>
          <a:prstGeom prst="rect">
            <a:avLst/>
          </a:prstGeom>
          <a:solidFill>
            <a:srgbClr val="FF0000"/>
          </a:solidFill>
          <a:ln>
            <a:solidFill>
              <a:srgbClr val="FF0000"/>
            </a:solidFill>
          </a:ln>
        </p:spPr>
        <p:txBody>
          <a:bodyPr wrap="none" rtlCol="0">
            <a:spAutoFit/>
          </a:bodyPr>
          <a:lstStyle/>
          <a:p>
            <a:r>
              <a:rPr lang="sv-SE" sz="1600" dirty="0" smtClean="0">
                <a:solidFill>
                  <a:schemeClr val="bg1"/>
                </a:solidFill>
              </a:rPr>
              <a:t>SFS 2010:477: ”26 </a:t>
            </a:r>
            <a:r>
              <a:rPr lang="sv-SE" sz="1600" dirty="0">
                <a:solidFill>
                  <a:schemeClr val="bg1"/>
                </a:solidFill>
              </a:rPr>
              <a:t>§ Varje kommun ska kontrollera att </a:t>
            </a:r>
            <a:r>
              <a:rPr lang="sv-SE" sz="1600" dirty="0" smtClean="0">
                <a:solidFill>
                  <a:schemeClr val="bg1"/>
                </a:solidFill>
              </a:rPr>
              <a:t/>
            </a:r>
            <a:br>
              <a:rPr lang="sv-SE" sz="1600" dirty="0" smtClean="0">
                <a:solidFill>
                  <a:schemeClr val="bg1"/>
                </a:solidFill>
              </a:rPr>
            </a:br>
            <a:r>
              <a:rPr lang="sv-SE" sz="1600" dirty="0" smtClean="0">
                <a:solidFill>
                  <a:schemeClr val="bg1"/>
                </a:solidFill>
              </a:rPr>
              <a:t>miljökvalitetsnormerna […] följs </a:t>
            </a:r>
            <a:r>
              <a:rPr lang="sv-SE" sz="1600" dirty="0">
                <a:solidFill>
                  <a:schemeClr val="bg1"/>
                </a:solidFill>
              </a:rPr>
              <a:t>inom </a:t>
            </a:r>
            <a:r>
              <a:rPr lang="sv-SE" sz="1600" dirty="0" smtClean="0">
                <a:solidFill>
                  <a:schemeClr val="bg1"/>
                </a:solidFill>
              </a:rPr>
              <a:t>kommunen”, </a:t>
            </a:r>
            <a:br>
              <a:rPr lang="sv-SE" sz="1600" dirty="0" smtClean="0">
                <a:solidFill>
                  <a:schemeClr val="bg1"/>
                </a:solidFill>
              </a:rPr>
            </a:br>
            <a:r>
              <a:rPr lang="sv-SE" sz="1600" b="1" dirty="0" smtClean="0">
                <a:solidFill>
                  <a:schemeClr val="bg1"/>
                </a:solidFill>
              </a:rPr>
              <a:t>dvs. alla </a:t>
            </a:r>
            <a:r>
              <a:rPr lang="sv-SE" sz="1600" b="1" dirty="0">
                <a:solidFill>
                  <a:schemeClr val="bg1"/>
                </a:solidFill>
              </a:rPr>
              <a:t>kommuner ska ha koll på sin </a:t>
            </a:r>
            <a:r>
              <a:rPr lang="sv-SE" sz="1600" b="1" dirty="0" smtClean="0">
                <a:solidFill>
                  <a:schemeClr val="bg1"/>
                </a:solidFill>
              </a:rPr>
              <a:t>luftkvalitet.</a:t>
            </a:r>
          </a:p>
        </p:txBody>
      </p:sp>
      <p:pic>
        <p:nvPicPr>
          <p:cNvPr id="10" name="Bildobjekt 9"/>
          <p:cNvPicPr>
            <a:picLocks noChangeAspect="1"/>
          </p:cNvPicPr>
          <p:nvPr/>
        </p:nvPicPr>
        <p:blipFill>
          <a:blip r:embed="rId4" cstate="print"/>
          <a:stretch>
            <a:fillRect/>
          </a:stretch>
        </p:blipFill>
        <p:spPr>
          <a:xfrm>
            <a:off x="8172400" y="5954714"/>
            <a:ext cx="792088" cy="746640"/>
          </a:xfrm>
          <a:prstGeom prst="rect">
            <a:avLst/>
          </a:prstGeom>
        </p:spPr>
      </p:pic>
    </p:spTree>
    <p:extLst>
      <p:ext uri="{BB962C8B-B14F-4D97-AF65-F5344CB8AC3E}">
        <p14:creationId xmlns:p14="http://schemas.microsoft.com/office/powerpoint/2010/main" val="2137248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88" t="37998" r="57546" b="17950"/>
          <a:stretch/>
        </p:blipFill>
        <p:spPr bwMode="auto">
          <a:xfrm>
            <a:off x="899592" y="2053347"/>
            <a:ext cx="4307595" cy="4296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nattisochmicke.blogg.se/images/2011/frgetecken_13511237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085" y="2169340"/>
            <a:ext cx="4116260" cy="3347892"/>
          </a:xfrm>
          <a:prstGeom prst="rect">
            <a:avLst/>
          </a:prstGeom>
          <a:noFill/>
          <a:extLst>
            <a:ext uri="{909E8E84-426E-40DD-AFC4-6F175D3DCCD1}">
              <a14:hiddenFill xmlns:a14="http://schemas.microsoft.com/office/drawing/2010/main">
                <a:solidFill>
                  <a:srgbClr val="FFFFFF"/>
                </a:solidFill>
              </a14:hiddenFill>
            </a:ext>
          </a:extLst>
        </p:spPr>
      </p:pic>
      <p:sp>
        <p:nvSpPr>
          <p:cNvPr id="8" name="Rubrik 1"/>
          <p:cNvSpPr>
            <a:spLocks noGrp="1"/>
          </p:cNvSpPr>
          <p:nvPr>
            <p:ph type="title"/>
          </p:nvPr>
        </p:nvSpPr>
        <p:spPr>
          <a:xfrm>
            <a:off x="683568" y="188640"/>
            <a:ext cx="7489825" cy="850106"/>
          </a:xfrm>
        </p:spPr>
        <p:txBody>
          <a:bodyPr>
            <a:normAutofit/>
          </a:bodyPr>
          <a:lstStyle/>
          <a:p>
            <a:pPr lvl="0" algn="ctr">
              <a:defRPr/>
            </a:pPr>
            <a:r>
              <a:rPr lang="sv-SE" sz="1800" b="1" dirty="0" smtClean="0">
                <a:solidFill>
                  <a:srgbClr val="00B050"/>
                </a:solidFill>
                <a:latin typeface="Arial" panose="020B0604020202020204" pitchFamily="34" charset="0"/>
                <a:cs typeface="Arial" panose="020B0604020202020204" pitchFamily="34" charset="0"/>
              </a:rPr>
              <a:t>32/33 kommuner i Skåne uppfyller lagstiftningen 2017 !! </a:t>
            </a:r>
            <a:endParaRPr lang="sv-SE" sz="1800" b="1" dirty="0">
              <a:solidFill>
                <a:srgbClr val="00B050"/>
              </a:solidFill>
              <a:latin typeface="Arial" panose="020B0604020202020204" pitchFamily="34" charset="0"/>
              <a:cs typeface="Arial" panose="020B0604020202020204" pitchFamily="34" charset="0"/>
            </a:endParaRPr>
          </a:p>
        </p:txBody>
      </p:sp>
      <p:sp>
        <p:nvSpPr>
          <p:cNvPr id="9" name="textruta 8"/>
          <p:cNvSpPr txBox="1"/>
          <p:nvPr/>
        </p:nvSpPr>
        <p:spPr>
          <a:xfrm>
            <a:off x="1835696" y="908720"/>
            <a:ext cx="5178790" cy="830997"/>
          </a:xfrm>
          <a:prstGeom prst="rect">
            <a:avLst/>
          </a:prstGeom>
          <a:solidFill>
            <a:srgbClr val="FF0000"/>
          </a:solidFill>
          <a:ln>
            <a:solidFill>
              <a:srgbClr val="FF0000"/>
            </a:solidFill>
          </a:ln>
        </p:spPr>
        <p:txBody>
          <a:bodyPr wrap="none" rtlCol="0">
            <a:spAutoFit/>
          </a:bodyPr>
          <a:lstStyle/>
          <a:p>
            <a:r>
              <a:rPr lang="sv-SE" sz="1600" dirty="0" smtClean="0">
                <a:solidFill>
                  <a:schemeClr val="bg1"/>
                </a:solidFill>
              </a:rPr>
              <a:t>SFS 2010:477: ”26 </a:t>
            </a:r>
            <a:r>
              <a:rPr lang="sv-SE" sz="1600" dirty="0">
                <a:solidFill>
                  <a:schemeClr val="bg1"/>
                </a:solidFill>
              </a:rPr>
              <a:t>§ Varje kommun ska kontrollera att </a:t>
            </a:r>
            <a:r>
              <a:rPr lang="sv-SE" sz="1600" dirty="0" smtClean="0">
                <a:solidFill>
                  <a:schemeClr val="bg1"/>
                </a:solidFill>
              </a:rPr>
              <a:t/>
            </a:r>
            <a:br>
              <a:rPr lang="sv-SE" sz="1600" dirty="0" smtClean="0">
                <a:solidFill>
                  <a:schemeClr val="bg1"/>
                </a:solidFill>
              </a:rPr>
            </a:br>
            <a:r>
              <a:rPr lang="sv-SE" sz="1600" dirty="0" smtClean="0">
                <a:solidFill>
                  <a:schemeClr val="bg1"/>
                </a:solidFill>
              </a:rPr>
              <a:t>miljökvalitetsnormerna […] följs </a:t>
            </a:r>
            <a:r>
              <a:rPr lang="sv-SE" sz="1600" dirty="0">
                <a:solidFill>
                  <a:schemeClr val="bg1"/>
                </a:solidFill>
              </a:rPr>
              <a:t>inom </a:t>
            </a:r>
            <a:r>
              <a:rPr lang="sv-SE" sz="1600" dirty="0" smtClean="0">
                <a:solidFill>
                  <a:schemeClr val="bg1"/>
                </a:solidFill>
              </a:rPr>
              <a:t>kommunen”, </a:t>
            </a:r>
            <a:br>
              <a:rPr lang="sv-SE" sz="1600" dirty="0" smtClean="0">
                <a:solidFill>
                  <a:schemeClr val="bg1"/>
                </a:solidFill>
              </a:rPr>
            </a:br>
            <a:r>
              <a:rPr lang="sv-SE" sz="1600" b="1" dirty="0" smtClean="0">
                <a:solidFill>
                  <a:schemeClr val="bg1"/>
                </a:solidFill>
              </a:rPr>
              <a:t>dvs. alla </a:t>
            </a:r>
            <a:r>
              <a:rPr lang="sv-SE" sz="1600" b="1" dirty="0">
                <a:solidFill>
                  <a:schemeClr val="bg1"/>
                </a:solidFill>
              </a:rPr>
              <a:t>kommuner ska ha koll på sin </a:t>
            </a:r>
            <a:r>
              <a:rPr lang="sv-SE" sz="1600" b="1" dirty="0" smtClean="0">
                <a:solidFill>
                  <a:schemeClr val="bg1"/>
                </a:solidFill>
              </a:rPr>
              <a:t>luftkvalitet.</a:t>
            </a:r>
          </a:p>
        </p:txBody>
      </p:sp>
      <p:pic>
        <p:nvPicPr>
          <p:cNvPr id="10" name="Bildobjekt 9"/>
          <p:cNvPicPr>
            <a:picLocks noChangeAspect="1"/>
          </p:cNvPicPr>
          <p:nvPr/>
        </p:nvPicPr>
        <p:blipFill>
          <a:blip r:embed="rId4" cstate="print"/>
          <a:stretch>
            <a:fillRect/>
          </a:stretch>
        </p:blipFill>
        <p:spPr>
          <a:xfrm>
            <a:off x="8172400" y="5954714"/>
            <a:ext cx="792088" cy="746640"/>
          </a:xfrm>
          <a:prstGeom prst="rect">
            <a:avLst/>
          </a:prstGeom>
        </p:spPr>
      </p:pic>
    </p:spTree>
    <p:extLst>
      <p:ext uri="{BB962C8B-B14F-4D97-AF65-F5344CB8AC3E}">
        <p14:creationId xmlns:p14="http://schemas.microsoft.com/office/powerpoint/2010/main" val="2289269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1600" y="0"/>
            <a:ext cx="6984776" cy="648072"/>
          </a:xfrm>
        </p:spPr>
        <p:txBody>
          <a:bodyPr>
            <a:normAutofit/>
          </a:bodyPr>
          <a:lstStyle/>
          <a:p>
            <a:r>
              <a:rPr lang="sv-SE" sz="1800" b="1" dirty="0" smtClean="0">
                <a:latin typeface="Arial" panose="020B0604020202020204" pitchFamily="34" charset="0"/>
                <a:ea typeface="Verdana" panose="020B0604030504040204" pitchFamily="34" charset="0"/>
                <a:cs typeface="Arial" panose="020B0604020202020204" pitchFamily="34" charset="0"/>
              </a:rPr>
              <a:t>Bakgrund ”Samordnad luftkvalitetskontroll”</a:t>
            </a:r>
            <a:endParaRPr lang="sv-SE" sz="1800" b="1" dirty="0">
              <a:latin typeface="Arial" panose="020B0604020202020204" pitchFamily="34" charset="0"/>
              <a:ea typeface="Verdana" panose="020B0604030504040204" pitchFamily="34" charset="0"/>
              <a:cs typeface="Arial" panose="020B0604020202020204" pitchFamily="34" charset="0"/>
            </a:endParaRPr>
          </a:p>
        </p:txBody>
      </p:sp>
      <p:sp>
        <p:nvSpPr>
          <p:cNvPr id="3" name="Platshållare för innehåll 2"/>
          <p:cNvSpPr>
            <a:spLocks noGrp="1"/>
          </p:cNvSpPr>
          <p:nvPr>
            <p:ph idx="1"/>
          </p:nvPr>
        </p:nvSpPr>
        <p:spPr>
          <a:xfrm>
            <a:off x="400871" y="692696"/>
            <a:ext cx="7987553" cy="5844334"/>
          </a:xfrm>
        </p:spPr>
        <p:txBody>
          <a:bodyPr>
            <a:noAutofit/>
          </a:bodyPr>
          <a:lstStyle/>
          <a:p>
            <a:r>
              <a:rPr lang="sv-SE" sz="1600" dirty="0" smtClean="0"/>
              <a:t>Länsstyrelsen </a:t>
            </a:r>
            <a:r>
              <a:rPr lang="sv-SE" sz="1600" dirty="0"/>
              <a:t>i Skåne tog 2013 </a:t>
            </a:r>
            <a:r>
              <a:rPr lang="sv-SE" sz="1600" dirty="0" smtClean="0"/>
              <a:t>fram ett förslag  på </a:t>
            </a:r>
            <a:r>
              <a:rPr lang="sv-SE" sz="1600" dirty="0"/>
              <a:t>möjliga </a:t>
            </a:r>
            <a:r>
              <a:rPr lang="sv-SE" sz="1600" dirty="0" smtClean="0"/>
              <a:t> samverkansområden i Skåne.</a:t>
            </a:r>
          </a:p>
          <a:p>
            <a:endParaRPr lang="sv-SE" sz="600" dirty="0" smtClean="0"/>
          </a:p>
          <a:p>
            <a:r>
              <a:rPr lang="sv-SE" sz="1600" dirty="0" smtClean="0"/>
              <a:t>Luftvårdsförbundet skickade </a:t>
            </a:r>
            <a:r>
              <a:rPr lang="sv-SE" sz="1600" dirty="0"/>
              <a:t>under hösten 2014 </a:t>
            </a:r>
            <a:r>
              <a:rPr lang="sv-SE" sz="1600" dirty="0" smtClean="0"/>
              <a:t>ut en intresseanmälan. Av de </a:t>
            </a:r>
            <a:r>
              <a:rPr lang="sv-SE" sz="1600" dirty="0"/>
              <a:t>18 kommuner som </a:t>
            </a:r>
            <a:r>
              <a:rPr lang="sv-SE" sz="1600" dirty="0" smtClean="0"/>
              <a:t> svarat </a:t>
            </a:r>
            <a:r>
              <a:rPr lang="sv-SE" sz="1600" dirty="0"/>
              <a:t>var intresset stort för att upprätta </a:t>
            </a:r>
            <a:r>
              <a:rPr lang="sv-SE" sz="1600" dirty="0" smtClean="0"/>
              <a:t>gemensam  kontroll </a:t>
            </a:r>
            <a:r>
              <a:rPr lang="sv-SE" sz="1600" dirty="0"/>
              <a:t>av utomhusluften i </a:t>
            </a:r>
            <a:r>
              <a:rPr lang="sv-SE" sz="1600" dirty="0" smtClean="0"/>
              <a:t>Skåne. </a:t>
            </a:r>
          </a:p>
          <a:p>
            <a:endParaRPr lang="sv-SE" sz="600" dirty="0" smtClean="0"/>
          </a:p>
          <a:p>
            <a:r>
              <a:rPr lang="sv-SE" sz="1600" dirty="0" smtClean="0"/>
              <a:t>Den </a:t>
            </a:r>
            <a:r>
              <a:rPr lang="sv-SE" sz="1600" dirty="0"/>
              <a:t>24 november 2015 hölls ett seminarium om </a:t>
            </a:r>
            <a:r>
              <a:rPr lang="sv-SE" sz="1600" dirty="0" smtClean="0"/>
              <a:t> samordnad </a:t>
            </a:r>
            <a:r>
              <a:rPr lang="sv-SE" sz="1600" dirty="0"/>
              <a:t>luftkvalitetskontroll på Öresundsverket i </a:t>
            </a:r>
            <a:r>
              <a:rPr lang="sv-SE" sz="1600" dirty="0" smtClean="0"/>
              <a:t>Malmö. </a:t>
            </a:r>
          </a:p>
          <a:p>
            <a:pPr>
              <a:buNone/>
            </a:pPr>
            <a:endParaRPr lang="sv-SE" sz="600" dirty="0" smtClean="0"/>
          </a:p>
          <a:p>
            <a:r>
              <a:rPr lang="sv-SE" sz="1600" dirty="0"/>
              <a:t>Under </a:t>
            </a:r>
            <a:r>
              <a:rPr lang="sv-SE" sz="1600" dirty="0" smtClean="0"/>
              <a:t>2016 tog luftvårdsförbundet ut en extra undersöknings avgift </a:t>
            </a:r>
            <a:r>
              <a:rPr lang="sv-SE" sz="1600" dirty="0"/>
              <a:t>3500 kr </a:t>
            </a:r>
            <a:r>
              <a:rPr lang="sv-SE" sz="1600" dirty="0" smtClean="0"/>
              <a:t>för att finansiera en  gemensam </a:t>
            </a:r>
            <a:r>
              <a:rPr lang="sv-SE" sz="1600" dirty="0"/>
              <a:t>kontrollstrategi för </a:t>
            </a:r>
            <a:r>
              <a:rPr lang="sv-SE" sz="1600" dirty="0" smtClean="0"/>
              <a:t>Skåne.</a:t>
            </a:r>
          </a:p>
          <a:p>
            <a:endParaRPr lang="sv-SE" sz="600" dirty="0" smtClean="0"/>
          </a:p>
          <a:p>
            <a:r>
              <a:rPr lang="sv-SE" sz="1600" dirty="0" smtClean="0"/>
              <a:t>Vid </a:t>
            </a:r>
            <a:r>
              <a:rPr lang="sv-SE" sz="1600" dirty="0"/>
              <a:t>Skånes luftvårdsförbunds stämma 2016 presenterades ett förslag på hur förbundet kan hjälpa kommunerna om att administrera ett program för samordnad kontroll av luftkvaliteten och miljökvalitetsnormerna för utomhusluft i Skåne. </a:t>
            </a:r>
            <a:endParaRPr lang="sv-SE" sz="1600" dirty="0" smtClean="0"/>
          </a:p>
          <a:p>
            <a:endParaRPr lang="sv-SE" sz="600" dirty="0" smtClean="0"/>
          </a:p>
          <a:p>
            <a:r>
              <a:rPr lang="sv-SE" sz="1600" dirty="0" smtClean="0"/>
              <a:t>Den 4 maj 2016 skickades inbjudan ut till samtliga kommuner om att </a:t>
            </a:r>
            <a:r>
              <a:rPr lang="sv-SE" sz="1600" dirty="0"/>
              <a:t>delat i samordnad kontroll av luftkvaliteten </a:t>
            </a:r>
            <a:r>
              <a:rPr lang="sv-SE" sz="1600" dirty="0" smtClean="0"/>
              <a:t>.</a:t>
            </a:r>
            <a:endParaRPr lang="sv-SE" sz="1600" dirty="0"/>
          </a:p>
          <a:p>
            <a:endParaRPr lang="sv-SE" sz="600" dirty="0" smtClean="0"/>
          </a:p>
          <a:p>
            <a:r>
              <a:rPr lang="sv-SE" sz="1600" dirty="0"/>
              <a:t>Vid Skånes luftvårdsförbunds extra insatta styrelsemöte den 24 oktober 2016 togs beslutet att samverkan i Skåne ska startas med början år 2017. </a:t>
            </a:r>
            <a:endParaRPr lang="sv-SE" sz="1600" dirty="0" smtClean="0"/>
          </a:p>
          <a:p>
            <a:endParaRPr lang="sv-SE" sz="600" dirty="0" smtClean="0"/>
          </a:p>
          <a:p>
            <a:r>
              <a:rPr lang="sv-SE" sz="1600" dirty="0" smtClean="0"/>
              <a:t>Den 25 november 2016 meddelades Naturvårdsverket att </a:t>
            </a:r>
            <a:r>
              <a:rPr lang="sv-SE" sz="1600" dirty="0">
                <a:ea typeface="Verdana" panose="020B0604030504040204" pitchFamily="34" charset="0"/>
                <a:cs typeface="Verdana" panose="020B0604030504040204" pitchFamily="34" charset="0"/>
              </a:rPr>
              <a:t>Samordnad </a:t>
            </a:r>
            <a:r>
              <a:rPr lang="sv-SE" sz="1600" dirty="0" smtClean="0">
                <a:ea typeface="Verdana" panose="020B0604030504040204" pitchFamily="34" charset="0"/>
                <a:cs typeface="Verdana" panose="020B0604030504040204" pitchFamily="34" charset="0"/>
              </a:rPr>
              <a:t>luftkvalitetskontroll kommer att strats i Skåne 2017.</a:t>
            </a:r>
          </a:p>
          <a:p>
            <a:endParaRPr lang="sv-SE" sz="600" dirty="0"/>
          </a:p>
          <a:p>
            <a:r>
              <a:rPr lang="sv-SE" sz="1600" dirty="0"/>
              <a:t>Totalt har </a:t>
            </a:r>
            <a:r>
              <a:rPr lang="sv-SE" sz="1600" dirty="0" smtClean="0"/>
              <a:t>32 </a:t>
            </a:r>
            <a:r>
              <a:rPr lang="sv-SE" sz="1600" dirty="0"/>
              <a:t>av Skånes 33 kommuner </a:t>
            </a:r>
            <a:r>
              <a:rPr lang="sv-SE" sz="1600" dirty="0" smtClean="0"/>
              <a:t>valt att ingå i den </a:t>
            </a:r>
            <a:r>
              <a:rPr lang="sv-SE" sz="1600" dirty="0">
                <a:ea typeface="Verdana" panose="020B0604030504040204" pitchFamily="34" charset="0"/>
                <a:cs typeface="Verdana" panose="020B0604030504040204" pitchFamily="34" charset="0"/>
              </a:rPr>
              <a:t>Samordnad luftkvalitetskontroll </a:t>
            </a:r>
            <a:r>
              <a:rPr lang="sv-SE" sz="1600" dirty="0" smtClean="0">
                <a:ea typeface="Verdana" panose="020B0604030504040204" pitchFamily="34" charset="0"/>
                <a:cs typeface="Verdana" panose="020B0604030504040204" pitchFamily="34" charset="0"/>
              </a:rPr>
              <a:t>en.</a:t>
            </a:r>
            <a:endParaRPr lang="sv-SE" sz="1600" dirty="0"/>
          </a:p>
        </p:txBody>
      </p:sp>
      <p:pic>
        <p:nvPicPr>
          <p:cNvPr id="4" name="Bildobjekt 3"/>
          <p:cNvPicPr>
            <a:picLocks noChangeAspect="1"/>
          </p:cNvPicPr>
          <p:nvPr/>
        </p:nvPicPr>
        <p:blipFill>
          <a:blip r:embed="rId3" cstate="print"/>
          <a:stretch>
            <a:fillRect/>
          </a:stretch>
        </p:blipFill>
        <p:spPr>
          <a:xfrm>
            <a:off x="8249235" y="6006414"/>
            <a:ext cx="792088" cy="746640"/>
          </a:xfrm>
          <a:prstGeom prst="rect">
            <a:avLst/>
          </a:prstGeom>
        </p:spPr>
      </p:pic>
    </p:spTree>
    <p:extLst>
      <p:ext uri="{BB962C8B-B14F-4D97-AF65-F5344CB8AC3E}">
        <p14:creationId xmlns:p14="http://schemas.microsoft.com/office/powerpoint/2010/main" val="3416104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83968" y="1484784"/>
            <a:ext cx="4474840" cy="3816424"/>
          </a:xfrm>
        </p:spPr>
        <p:txBody>
          <a:bodyPr>
            <a:normAutofit/>
          </a:bodyPr>
          <a:lstStyle/>
          <a:p>
            <a:pPr algn="l"/>
            <a:r>
              <a:rPr lang="sv-SE" sz="1600" b="1" dirty="0" smtClean="0"/>
              <a:t>1</a:t>
            </a:r>
            <a:r>
              <a:rPr lang="sv-SE" sz="1600" dirty="0" smtClean="0"/>
              <a:t>. Genom </a:t>
            </a:r>
            <a:r>
              <a:rPr lang="sv-SE" sz="1600" dirty="0"/>
              <a:t>en samordnad kontroll av luftkvalitet kommer kommunerna att uppfylla samtliga krav enligt miljöbalken kopplade till kontroll av utomhusluften. </a:t>
            </a:r>
            <a:r>
              <a:rPr lang="sv-SE" sz="1600" dirty="0" smtClean="0"/>
              <a:t/>
            </a:r>
            <a:br>
              <a:rPr lang="sv-SE" sz="1600" dirty="0" smtClean="0"/>
            </a:br>
            <a:r>
              <a:rPr lang="sv-SE" sz="1600" dirty="0" smtClean="0"/>
              <a:t/>
            </a:r>
            <a:br>
              <a:rPr lang="sv-SE" sz="1600" dirty="0" smtClean="0"/>
            </a:br>
            <a:r>
              <a:rPr lang="sv-SE" sz="1600" b="1" dirty="0" smtClean="0"/>
              <a:t>2. </a:t>
            </a:r>
            <a:r>
              <a:rPr lang="sv-SE" sz="1600" dirty="0" smtClean="0"/>
              <a:t>Mätningen </a:t>
            </a:r>
            <a:r>
              <a:rPr lang="sv-SE" sz="1600" dirty="0"/>
              <a:t>kommer </a:t>
            </a:r>
            <a:r>
              <a:rPr lang="sv-SE" sz="1600" dirty="0" smtClean="0"/>
              <a:t>att utföras i </a:t>
            </a:r>
            <a:r>
              <a:rPr lang="sv-SE" sz="1600" dirty="0"/>
              <a:t>de miljöer där halterna förväntas vara som </a:t>
            </a:r>
            <a:r>
              <a:rPr lang="sv-SE" sz="1600" b="1" u="sng" dirty="0"/>
              <a:t>högst</a:t>
            </a:r>
            <a:r>
              <a:rPr lang="sv-SE" sz="1600" u="sng" dirty="0"/>
              <a:t> </a:t>
            </a:r>
            <a:r>
              <a:rPr lang="sv-SE" sz="1600" dirty="0"/>
              <a:t>i urban bakgrund samt där </a:t>
            </a:r>
            <a:r>
              <a:rPr lang="sv-SE" sz="1600" b="1" u="sng" dirty="0"/>
              <a:t>kunskapsnivån är låg</a:t>
            </a:r>
            <a:r>
              <a:rPr lang="sv-SE" sz="1600" dirty="0"/>
              <a:t>. Resultaten kommer ge en helhetsbild av situationen i Skåne och kommer att använts för att kunna </a:t>
            </a:r>
            <a:r>
              <a:rPr lang="sv-SE" sz="1600" b="1" u="sng" dirty="0"/>
              <a:t>utvärdera </a:t>
            </a:r>
            <a:r>
              <a:rPr lang="sv-SE" sz="1600" b="1" u="sng" dirty="0" smtClean="0"/>
              <a:t>spridningsberäkningar</a:t>
            </a:r>
            <a:r>
              <a:rPr lang="sv-SE" sz="1600" dirty="0" smtClean="0"/>
              <a:t>.</a:t>
            </a:r>
            <a:endParaRPr lang="sv-SE" sz="1600" dirty="0"/>
          </a:p>
        </p:txBody>
      </p:sp>
      <p:pic>
        <p:nvPicPr>
          <p:cNvPr id="4"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12776"/>
            <a:ext cx="3127289"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ubrik 1"/>
          <p:cNvSpPr txBox="1">
            <a:spLocks/>
          </p:cNvSpPr>
          <p:nvPr/>
        </p:nvSpPr>
        <p:spPr>
          <a:xfrm>
            <a:off x="971600" y="362508"/>
            <a:ext cx="6984776"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v-SE" sz="1800" b="1" dirty="0" smtClean="0">
                <a:latin typeface="Arial" panose="020B0604020202020204" pitchFamily="34" charset="0"/>
                <a:ea typeface="Verdana" panose="020B0604030504040204" pitchFamily="34" charset="0"/>
                <a:cs typeface="Arial" panose="020B0604020202020204" pitchFamily="34" charset="0"/>
              </a:rPr>
              <a:t>Syftet med den Samordnad luftkvalitetskontroll</a:t>
            </a:r>
            <a:endParaRPr lang="sv-SE" sz="1800" b="1"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160153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Text Box 3"/>
          <p:cNvSpPr txBox="1">
            <a:spLocks noChangeArrowheads="1"/>
          </p:cNvSpPr>
          <p:nvPr/>
        </p:nvSpPr>
        <p:spPr bwMode="auto">
          <a:xfrm>
            <a:off x="2266020" y="188640"/>
            <a:ext cx="4104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sv-SE" b="1" dirty="0" smtClean="0">
                <a:latin typeface="Arial" panose="020B0604020202020204" pitchFamily="34" charset="0"/>
                <a:ea typeface="Verdana" pitchFamily="34" charset="0"/>
                <a:cs typeface="Arial" panose="020B0604020202020204" pitchFamily="34" charset="0"/>
              </a:rPr>
              <a:t>Här finns samverka i Sverige</a:t>
            </a:r>
            <a:endParaRPr lang="sv-SE" b="1" dirty="0">
              <a:latin typeface="Arial" panose="020B0604020202020204" pitchFamily="34" charset="0"/>
              <a:ea typeface="Verdana" pitchFamily="34" charset="0"/>
              <a:cs typeface="Arial" panose="020B0604020202020204" pitchFamily="34" charset="0"/>
            </a:endParaRPr>
          </a:p>
        </p:txBody>
      </p:sp>
      <p:sp>
        <p:nvSpPr>
          <p:cNvPr id="277532" name="Text Box 28"/>
          <p:cNvSpPr txBox="1">
            <a:spLocks noChangeArrowheads="1"/>
          </p:cNvSpPr>
          <p:nvPr/>
        </p:nvSpPr>
        <p:spPr bwMode="auto">
          <a:xfrm>
            <a:off x="5220072" y="3945836"/>
            <a:ext cx="2376264" cy="646331"/>
          </a:xfrm>
          <a:prstGeom prst="rect">
            <a:avLst/>
          </a:prstGeom>
          <a:noFill/>
          <a:ln w="158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sv-SE" sz="1200" b="1" dirty="0" smtClean="0"/>
              <a:t>Samverkan i form av luftvårdsförbund finns i södra halvan av Sverige </a:t>
            </a:r>
            <a:endParaRPr lang="sv-SE" sz="1200" b="1" dirty="0"/>
          </a:p>
        </p:txBody>
      </p:sp>
      <p:sp>
        <p:nvSpPr>
          <p:cNvPr id="277571" name="Rectangle 67"/>
          <p:cNvSpPr>
            <a:spLocks noChangeArrowheads="1"/>
          </p:cNvSpPr>
          <p:nvPr/>
        </p:nvSpPr>
        <p:spPr bwMode="auto">
          <a:xfrm>
            <a:off x="0" y="20346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sv-SE"/>
          </a:p>
        </p:txBody>
      </p:sp>
      <p:sp>
        <p:nvSpPr>
          <p:cNvPr id="2" name="Rektangel 1"/>
          <p:cNvSpPr/>
          <p:nvPr/>
        </p:nvSpPr>
        <p:spPr>
          <a:xfrm>
            <a:off x="4860032" y="1052736"/>
            <a:ext cx="3456384" cy="2893100"/>
          </a:xfrm>
          <a:prstGeom prst="rect">
            <a:avLst/>
          </a:prstGeom>
        </p:spPr>
        <p:txBody>
          <a:bodyPr wrap="square">
            <a:spAutoFit/>
          </a:bodyPr>
          <a:lstStyle/>
          <a:p>
            <a:r>
              <a:rPr lang="sv-SE" sz="1400" b="1" u="sng" dirty="0" smtClean="0"/>
              <a:t>Luftvårdsförbund i Sverige</a:t>
            </a:r>
          </a:p>
          <a:p>
            <a:pPr marL="285750" indent="-285750">
              <a:buFont typeface="Courier New" pitchFamily="49" charset="0"/>
              <a:buChar char="o"/>
            </a:pPr>
            <a:r>
              <a:rPr lang="sv-SE" sz="1400" dirty="0" smtClean="0"/>
              <a:t>Blekinge </a:t>
            </a:r>
            <a:r>
              <a:rPr lang="sv-SE" sz="1400" dirty="0"/>
              <a:t>läns luftvårdsförbund </a:t>
            </a:r>
          </a:p>
          <a:p>
            <a:pPr marL="285750" indent="-285750">
              <a:buFont typeface="Courier New" pitchFamily="49" charset="0"/>
              <a:buChar char="o"/>
            </a:pPr>
            <a:r>
              <a:rPr lang="sv-SE" sz="1400" dirty="0"/>
              <a:t>Dalarnas luftvårdsförbund</a:t>
            </a:r>
          </a:p>
          <a:p>
            <a:pPr marL="285750" indent="-285750">
              <a:buFont typeface="Courier New" pitchFamily="49" charset="0"/>
              <a:buChar char="o"/>
            </a:pPr>
            <a:r>
              <a:rPr lang="sv-SE" sz="1400" dirty="0"/>
              <a:t>Kalmar läns luftvårdsförbund</a:t>
            </a:r>
          </a:p>
          <a:p>
            <a:pPr marL="285750" indent="-285750">
              <a:buFont typeface="Courier New" pitchFamily="49" charset="0"/>
              <a:buChar char="o"/>
            </a:pPr>
            <a:r>
              <a:rPr lang="sv-SE" sz="1400" dirty="0"/>
              <a:t>Kronobergs läns luftvårdsförbund</a:t>
            </a:r>
          </a:p>
          <a:p>
            <a:pPr marL="285750" indent="-285750">
              <a:buFont typeface="Courier New" pitchFamily="49" charset="0"/>
              <a:buChar char="o"/>
            </a:pPr>
            <a:r>
              <a:rPr lang="sv-SE" sz="1400" dirty="0"/>
              <a:t>Luft i Väst</a:t>
            </a:r>
          </a:p>
          <a:p>
            <a:pPr marL="285750" indent="-285750">
              <a:buFont typeface="Courier New" pitchFamily="49" charset="0"/>
              <a:buChar char="o"/>
            </a:pPr>
            <a:r>
              <a:rPr lang="sv-SE" sz="1400" b="1" dirty="0">
                <a:solidFill>
                  <a:srgbClr val="00B050"/>
                </a:solidFill>
              </a:rPr>
              <a:t>Skånes luftvårdsförbund</a:t>
            </a:r>
          </a:p>
          <a:p>
            <a:pPr marL="285750" indent="-285750">
              <a:buFont typeface="Courier New" pitchFamily="49" charset="0"/>
              <a:buChar char="o"/>
            </a:pPr>
            <a:r>
              <a:rPr lang="sv-SE" sz="1400" dirty="0"/>
              <a:t>Värmlands läns luftvårdsförbund</a:t>
            </a:r>
          </a:p>
          <a:p>
            <a:pPr marL="285750" indent="-285750">
              <a:buFont typeface="Courier New" pitchFamily="49" charset="0"/>
              <a:buChar char="o"/>
            </a:pPr>
            <a:r>
              <a:rPr lang="sv-SE" sz="1400" dirty="0"/>
              <a:t>Västmanlands läns luftvårdsförbund</a:t>
            </a:r>
          </a:p>
          <a:p>
            <a:pPr marL="285750" indent="-285750">
              <a:buFont typeface="Courier New" pitchFamily="49" charset="0"/>
              <a:buChar char="o"/>
            </a:pPr>
            <a:r>
              <a:rPr lang="sv-SE" sz="1400" dirty="0"/>
              <a:t>Östergötlands läns luftvårdsförbund</a:t>
            </a:r>
          </a:p>
          <a:p>
            <a:pPr marL="285750" indent="-285750">
              <a:buFont typeface="Courier New" pitchFamily="49" charset="0"/>
              <a:buChar char="o"/>
            </a:pPr>
            <a:r>
              <a:rPr lang="sv-SE" sz="1400" dirty="0" smtClean="0"/>
              <a:t>Östra </a:t>
            </a:r>
            <a:r>
              <a:rPr lang="sv-SE" sz="1400" dirty="0"/>
              <a:t>Sveriges luftvårdsförbund</a:t>
            </a:r>
          </a:p>
          <a:p>
            <a:pPr marL="285750" indent="-285750">
              <a:buFont typeface="Courier New" pitchFamily="49" charset="0"/>
              <a:buChar char="o"/>
            </a:pPr>
            <a:endParaRPr lang="sv-SE" sz="1400" dirty="0" smtClean="0"/>
          </a:p>
          <a:p>
            <a:pPr marL="285750" indent="-285750">
              <a:buFont typeface="Courier New" pitchFamily="49" charset="0"/>
              <a:buChar char="o"/>
            </a:pPr>
            <a:r>
              <a:rPr lang="sv-SE" sz="1400" dirty="0" smtClean="0"/>
              <a:t>Göteborgsregionens luftvårdsprogram</a:t>
            </a:r>
            <a:endParaRPr lang="sv-SE" sz="1400" dirty="0"/>
          </a:p>
        </p:txBody>
      </p:sp>
      <p:grpSp>
        <p:nvGrpSpPr>
          <p:cNvPr id="3" name="Grupp 2"/>
          <p:cNvGrpSpPr/>
          <p:nvPr/>
        </p:nvGrpSpPr>
        <p:grpSpPr>
          <a:xfrm>
            <a:off x="1547664" y="836712"/>
            <a:ext cx="2425179" cy="5414332"/>
            <a:chOff x="2627784" y="511251"/>
            <a:chExt cx="2425179" cy="5414332"/>
          </a:xfrm>
        </p:grpSpPr>
        <p:pic>
          <p:nvPicPr>
            <p:cNvPr id="34" name="Picture 9" descr="250px-SWE-Map_Kommuner2007">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511251"/>
              <a:ext cx="2425179" cy="5372100"/>
            </a:xfrm>
            <a:prstGeom prst="rect">
              <a:avLst/>
            </a:prstGeom>
            <a:noFill/>
            <a:extLst>
              <a:ext uri="{909E8E84-426E-40DD-AFC4-6F175D3DCCD1}">
                <a14:hiddenFill xmlns:a14="http://schemas.microsoft.com/office/drawing/2010/main">
                  <a:solidFill>
                    <a:srgbClr val="FFFFFF"/>
                  </a:solidFill>
                </a14:hiddenFill>
              </a:ext>
            </a:extLst>
          </p:spPr>
        </p:pic>
        <p:sp>
          <p:nvSpPr>
            <p:cNvPr id="36" name="Ellips 35"/>
            <p:cNvSpPr/>
            <p:nvPr/>
          </p:nvSpPr>
          <p:spPr>
            <a:xfrm rot="1261200">
              <a:off x="2744247" y="3399224"/>
              <a:ext cx="1460682" cy="252635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1" name="Bildobjekt 10"/>
          <p:cNvPicPr>
            <a:picLocks noChangeAspect="1"/>
          </p:cNvPicPr>
          <p:nvPr/>
        </p:nvPicPr>
        <p:blipFill>
          <a:blip r:embed="rId5" cstate="print"/>
          <a:stretch>
            <a:fillRect/>
          </a:stretch>
        </p:blipFill>
        <p:spPr>
          <a:xfrm>
            <a:off x="8316906" y="6028387"/>
            <a:ext cx="792088" cy="746640"/>
          </a:xfrm>
          <a:prstGeom prst="rect">
            <a:avLst/>
          </a:prstGeom>
        </p:spPr>
      </p:pic>
    </p:spTree>
    <p:extLst>
      <p:ext uri="{BB962C8B-B14F-4D97-AF65-F5344CB8AC3E}">
        <p14:creationId xmlns:p14="http://schemas.microsoft.com/office/powerpoint/2010/main" val="796934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2400" y="160337"/>
            <a:ext cx="6651848" cy="492039"/>
          </a:xfrm>
        </p:spPr>
        <p:txBody>
          <a:bodyPr>
            <a:noAutofit/>
          </a:bodyPr>
          <a:lstStyle/>
          <a:p>
            <a:r>
              <a:rPr lang="sv-SE" sz="1800" b="1" dirty="0" smtClean="0">
                <a:latin typeface="Arial" panose="020B0604020202020204" pitchFamily="34" charset="0"/>
                <a:ea typeface="Verdana" panose="020B0604030504040204" pitchFamily="34" charset="0"/>
                <a:cs typeface="Arial" panose="020B0604020202020204" pitchFamily="34" charset="0"/>
              </a:rPr>
              <a:t>Samverkan i Skåne har långsamt etablerats under 20 - 30 år</a:t>
            </a:r>
            <a:endParaRPr lang="sv-SE" sz="1800" b="1" dirty="0">
              <a:latin typeface="Arial" panose="020B0604020202020204" pitchFamily="34" charset="0"/>
              <a:ea typeface="Verdana" panose="020B0604030504040204" pitchFamily="34" charset="0"/>
              <a:cs typeface="Arial" panose="020B0604020202020204" pitchFamily="34" charset="0"/>
            </a:endParaRPr>
          </a:p>
        </p:txBody>
      </p:sp>
      <p:sp>
        <p:nvSpPr>
          <p:cNvPr id="4" name="Platshållare för innehåll 2"/>
          <p:cNvSpPr txBox="1">
            <a:spLocks/>
          </p:cNvSpPr>
          <p:nvPr/>
        </p:nvSpPr>
        <p:spPr bwMode="auto">
          <a:xfrm>
            <a:off x="615788" y="692696"/>
            <a:ext cx="4896544" cy="56572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20000"/>
              </a:lnSpc>
              <a:spcBef>
                <a:spcPct val="20000"/>
              </a:spcBef>
              <a:spcAft>
                <a:spcPct val="0"/>
              </a:spcAft>
              <a:buSzPct val="75000"/>
              <a:buFont typeface="Arial" charset="0"/>
              <a:buChar char="•"/>
              <a:defRPr sz="1600" kern="1200">
                <a:solidFill>
                  <a:schemeClr val="tx1"/>
                </a:solidFill>
                <a:latin typeface="Arial" pitchFamily="34" charset="0"/>
                <a:ea typeface="+mn-ea"/>
                <a:cs typeface="Arial" pitchFamily="34" charset="0"/>
              </a:defRPr>
            </a:lvl1pPr>
            <a:lvl2pPr marL="742950" indent="-285750" algn="l" rtl="0" eaLnBrk="1" fontAlgn="base" hangingPunct="1">
              <a:lnSpc>
                <a:spcPct val="120000"/>
              </a:lnSpc>
              <a:spcBef>
                <a:spcPct val="20000"/>
              </a:spcBef>
              <a:spcAft>
                <a:spcPct val="0"/>
              </a:spcAft>
              <a:buSzPct val="75000"/>
              <a:buFont typeface="Arial" charset="0"/>
              <a:buChar char="•"/>
              <a:defRPr sz="1600" kern="1200">
                <a:solidFill>
                  <a:schemeClr val="tx1"/>
                </a:solidFill>
                <a:latin typeface="Arial" pitchFamily="34" charset="0"/>
                <a:ea typeface="+mn-ea"/>
                <a:cs typeface="Arial" pitchFamily="34" charset="0"/>
              </a:defRPr>
            </a:lvl2pPr>
            <a:lvl3pPr marL="1143000" indent="-228600" algn="l" rtl="0" eaLnBrk="1" fontAlgn="base" hangingPunct="1">
              <a:lnSpc>
                <a:spcPct val="120000"/>
              </a:lnSpc>
              <a:spcBef>
                <a:spcPct val="20000"/>
              </a:spcBef>
              <a:spcAft>
                <a:spcPct val="0"/>
              </a:spcAft>
              <a:buSzPct val="75000"/>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1" fontAlgn="base" hangingPunct="1">
              <a:lnSpc>
                <a:spcPct val="120000"/>
              </a:lnSpc>
              <a:spcBef>
                <a:spcPct val="20000"/>
              </a:spcBef>
              <a:spcAft>
                <a:spcPct val="0"/>
              </a:spcAft>
              <a:buSzPct val="75000"/>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1" fontAlgn="base" hangingPunct="1">
              <a:lnSpc>
                <a:spcPct val="120000"/>
              </a:lnSpc>
              <a:spcBef>
                <a:spcPct val="20000"/>
              </a:spcBef>
              <a:spcAft>
                <a:spcPct val="0"/>
              </a:spcAft>
              <a:buSzPct val="75000"/>
              <a:buFont typeface="Arial"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sv-SE" dirty="0" smtClean="0">
              <a:latin typeface="+mn-lt"/>
              <a:ea typeface="Verdana" panose="020B0604030504040204" pitchFamily="34" charset="0"/>
              <a:cs typeface="Verdana" panose="020B0604030504040204" pitchFamily="34" charset="0"/>
            </a:endParaRPr>
          </a:p>
          <a:p>
            <a:pPr>
              <a:spcBef>
                <a:spcPts val="0"/>
              </a:spcBef>
            </a:pPr>
            <a:r>
              <a:rPr lang="sv-SE" dirty="0">
                <a:latin typeface="+mn-lt"/>
                <a:ea typeface="Verdana" panose="020B0604030504040204" pitchFamily="34" charset="0"/>
                <a:cs typeface="Verdana" panose="020B0604030504040204" pitchFamily="34" charset="0"/>
              </a:rPr>
              <a:t>Luftvårdsförbundet bekostar ett mätprogram för Skånsk </a:t>
            </a:r>
            <a:r>
              <a:rPr lang="sv-SE" dirty="0" smtClean="0">
                <a:latin typeface="+mn-lt"/>
                <a:ea typeface="Verdana" panose="020B0604030504040204" pitchFamily="34" charset="0"/>
                <a:cs typeface="Verdana" panose="020B0604030504040204" pitchFamily="34" charset="0"/>
              </a:rPr>
              <a:t>bakgrundsluft sedan slutet av 80-tallet.</a:t>
            </a:r>
          </a:p>
          <a:p>
            <a:pPr>
              <a:spcBef>
                <a:spcPts val="0"/>
              </a:spcBef>
            </a:pPr>
            <a:endParaRPr lang="sv-SE" sz="600" dirty="0" smtClean="0">
              <a:latin typeface="+mn-lt"/>
              <a:ea typeface="Verdana" panose="020B0604030504040204" pitchFamily="34" charset="0"/>
              <a:cs typeface="Verdana" panose="020B0604030504040204" pitchFamily="34" charset="0"/>
            </a:endParaRPr>
          </a:p>
          <a:p>
            <a:pPr>
              <a:spcBef>
                <a:spcPts val="0"/>
              </a:spcBef>
            </a:pPr>
            <a:r>
              <a:rPr lang="sv-SE" dirty="0" smtClean="0">
                <a:latin typeface="+mn-lt"/>
                <a:ea typeface="Verdana" panose="020B0604030504040204" pitchFamily="34" charset="0"/>
                <a:cs typeface="Verdana" panose="020B0604030504040204" pitchFamily="34" charset="0"/>
              </a:rPr>
              <a:t>Miljöförvaltningen i Malmö har under många år samlat in data från  Skånes fasta mätstationer.</a:t>
            </a:r>
          </a:p>
          <a:p>
            <a:pPr>
              <a:spcBef>
                <a:spcPts val="0"/>
              </a:spcBef>
            </a:pPr>
            <a:endParaRPr lang="sv-SE" sz="600" dirty="0" smtClean="0">
              <a:latin typeface="+mn-lt"/>
              <a:ea typeface="Verdana" panose="020B0604030504040204" pitchFamily="34" charset="0"/>
              <a:cs typeface="Verdana" panose="020B0604030504040204" pitchFamily="34" charset="0"/>
            </a:endParaRPr>
          </a:p>
          <a:p>
            <a:r>
              <a:rPr lang="sv-SE" dirty="0" smtClean="0">
                <a:latin typeface="+mn-lt"/>
                <a:ea typeface="Verdana" panose="020B0604030504040204" pitchFamily="34" charset="0"/>
                <a:cs typeface="Verdana" panose="020B0604030504040204" pitchFamily="34" charset="0"/>
              </a:rPr>
              <a:t>En gemensam hemsida finns för Skåne sedan 1998 där aktuell luftkvalitets visas. </a:t>
            </a:r>
            <a:r>
              <a:rPr lang="sv-SE" altLang="sv-SE" dirty="0" smtClean="0">
                <a:latin typeface="+mn-lt"/>
                <a:ea typeface="Verdana" panose="020B0604030504040204" pitchFamily="34" charset="0"/>
                <a:cs typeface="Verdana" panose="020B0604030504040204" pitchFamily="34" charset="0"/>
                <a:hlinkClick r:id="rId2"/>
              </a:rPr>
              <a:t>http://www.dagensluft.se</a:t>
            </a:r>
            <a:endParaRPr lang="sv-SE" altLang="sv-SE" dirty="0" smtClean="0">
              <a:latin typeface="+mn-lt"/>
              <a:ea typeface="Verdana" panose="020B0604030504040204" pitchFamily="34" charset="0"/>
              <a:cs typeface="Verdana" panose="020B0604030504040204" pitchFamily="34" charset="0"/>
            </a:endParaRPr>
          </a:p>
          <a:p>
            <a:endParaRPr lang="sv-SE" sz="600" dirty="0" smtClean="0">
              <a:latin typeface="+mn-lt"/>
              <a:ea typeface="Verdana" panose="020B0604030504040204" pitchFamily="34" charset="0"/>
              <a:cs typeface="Verdana" panose="020B0604030504040204" pitchFamily="34" charset="0"/>
            </a:endParaRPr>
          </a:p>
          <a:p>
            <a:r>
              <a:rPr lang="sv-SE" dirty="0" smtClean="0">
                <a:latin typeface="+mn-lt"/>
                <a:ea typeface="Verdana" panose="020B0604030504040204" pitchFamily="34" charset="0"/>
                <a:cs typeface="Verdana" panose="020B0604030504040204" pitchFamily="34" charset="0"/>
              </a:rPr>
              <a:t>Luftvårdsförbundet driver sedan 2008 en emissionsdatabas för Skåne.</a:t>
            </a:r>
          </a:p>
          <a:p>
            <a:endParaRPr lang="sv-SE" sz="600" dirty="0" smtClean="0">
              <a:latin typeface="+mn-lt"/>
              <a:ea typeface="Verdana" panose="020B0604030504040204" pitchFamily="34" charset="0"/>
              <a:cs typeface="Verdana" panose="020B0604030504040204" pitchFamily="34" charset="0"/>
            </a:endParaRPr>
          </a:p>
          <a:p>
            <a:r>
              <a:rPr lang="sv-SE" dirty="0" smtClean="0">
                <a:latin typeface="+mn-lt"/>
                <a:ea typeface="Verdana" panose="020B0604030504040204" pitchFamily="34" charset="0"/>
                <a:cs typeface="Verdana" panose="020B0604030504040204" pitchFamily="34" charset="0"/>
              </a:rPr>
              <a:t>Sedan </a:t>
            </a:r>
            <a:r>
              <a:rPr lang="sv-SE" dirty="0">
                <a:latin typeface="+mn-lt"/>
                <a:ea typeface="Verdana" panose="020B0604030504040204" pitchFamily="34" charset="0"/>
                <a:cs typeface="Verdana" panose="020B0604030504040204" pitchFamily="34" charset="0"/>
              </a:rPr>
              <a:t>december 2008 har luftvårdsförbundet finansierat en mätning av NO,NO2 och </a:t>
            </a:r>
            <a:r>
              <a:rPr lang="sv-SE" dirty="0" err="1">
                <a:latin typeface="+mn-lt"/>
                <a:ea typeface="Verdana" panose="020B0604030504040204" pitchFamily="34" charset="0"/>
                <a:cs typeface="Verdana" panose="020B0604030504040204" pitchFamily="34" charset="0"/>
              </a:rPr>
              <a:t>NOx</a:t>
            </a:r>
            <a:r>
              <a:rPr lang="sv-SE" dirty="0">
                <a:latin typeface="+mn-lt"/>
                <a:ea typeface="Verdana" panose="020B0604030504040204" pitchFamily="34" charset="0"/>
                <a:cs typeface="Verdana" panose="020B0604030504040204" pitchFamily="34" charset="0"/>
              </a:rPr>
              <a:t> vid mätstationen på Söderåsen. </a:t>
            </a:r>
            <a:endParaRPr lang="sv-SE" dirty="0" smtClean="0">
              <a:latin typeface="+mn-lt"/>
              <a:ea typeface="Verdana" panose="020B0604030504040204" pitchFamily="34" charset="0"/>
              <a:cs typeface="Verdana" panose="020B0604030504040204" pitchFamily="34" charset="0"/>
            </a:endParaRPr>
          </a:p>
          <a:p>
            <a:endParaRPr lang="sv-SE" sz="600" dirty="0" smtClean="0">
              <a:latin typeface="+mn-lt"/>
              <a:ea typeface="Verdana" panose="020B0604030504040204" pitchFamily="34" charset="0"/>
              <a:cs typeface="Verdana" panose="020B0604030504040204" pitchFamily="34" charset="0"/>
            </a:endParaRPr>
          </a:p>
          <a:p>
            <a:r>
              <a:rPr lang="sv-SE" dirty="0">
                <a:latin typeface="+mn-lt"/>
              </a:rPr>
              <a:t>Vid Skånes luftvårdsförbunds extra insatta styrelsemöte den 24 oktober 2016 togs beslutet att samverkan i Skåne ska startas med början år 2017. </a:t>
            </a:r>
          </a:p>
          <a:p>
            <a:endParaRPr lang="sv-SE"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charset="0"/>
              <a:buNone/>
            </a:pPr>
            <a:endParaRPr lang="sv-SE" b="1"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Bildobjekt 5"/>
          <p:cNvPicPr>
            <a:picLocks noChangeAspect="1"/>
          </p:cNvPicPr>
          <p:nvPr/>
        </p:nvPicPr>
        <p:blipFill>
          <a:blip r:embed="rId3" cstate="print"/>
          <a:stretch>
            <a:fillRect/>
          </a:stretch>
        </p:blipFill>
        <p:spPr>
          <a:xfrm>
            <a:off x="8316416" y="5976606"/>
            <a:ext cx="792088" cy="746640"/>
          </a:xfrm>
          <a:prstGeom prst="rect">
            <a:avLst/>
          </a:prstGeom>
        </p:spPr>
      </p:pic>
      <p:pic>
        <p:nvPicPr>
          <p:cNvPr id="10" name="Picture 6" descr="eslov_NOx_halter_tot_150x150"/>
          <p:cNvPicPr>
            <a:picLocks noChangeAspect="1" noChangeArrowheads="1"/>
          </p:cNvPicPr>
          <p:nvPr/>
        </p:nvPicPr>
        <p:blipFill>
          <a:blip r:embed="rId4" cstate="print"/>
          <a:srcRect/>
          <a:stretch>
            <a:fillRect/>
          </a:stretch>
        </p:blipFill>
        <p:spPr bwMode="auto">
          <a:xfrm>
            <a:off x="7290356" y="150068"/>
            <a:ext cx="1835313" cy="2180539"/>
          </a:xfrm>
          <a:prstGeom prst="rect">
            <a:avLst/>
          </a:prstGeom>
          <a:noFill/>
          <a:ln w="9525">
            <a:noFill/>
            <a:miter lim="800000"/>
            <a:headEnd/>
            <a:tailEnd/>
          </a:ln>
        </p:spPr>
      </p:pic>
      <p:pic>
        <p:nvPicPr>
          <p:cNvPr id="1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49" t="10725" r="59104" b="10757"/>
          <a:stretch/>
        </p:blipFill>
        <p:spPr bwMode="auto">
          <a:xfrm>
            <a:off x="5354323" y="1279983"/>
            <a:ext cx="1936033" cy="1885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515" t="10452" r="4309"/>
          <a:stretch/>
        </p:blipFill>
        <p:spPr bwMode="auto">
          <a:xfrm>
            <a:off x="5707879" y="3253291"/>
            <a:ext cx="3164954" cy="2687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ldresultat för kedja"/>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 name="AutoShape 4" descr="Bildresultat för kedja"/>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6" descr="Bildresultat för kedja"/>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0248" name="Picture 8" descr="Bildresultat för kedja">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679" b="21866"/>
          <a:stretch/>
        </p:blipFill>
        <p:spPr bwMode="auto">
          <a:xfrm rot="5400000">
            <a:off x="-2240367" y="3191905"/>
            <a:ext cx="5253848" cy="65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63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Gul+pp</Template>
  <TotalTime>9593</TotalTime>
  <Words>2118</Words>
  <Application>Microsoft Office PowerPoint</Application>
  <PresentationFormat>Bildspel på skärmen (4:3)</PresentationFormat>
  <Paragraphs>642</Paragraphs>
  <Slides>28</Slides>
  <Notes>2</Notes>
  <HiddenSlides>0</HiddenSlides>
  <MMClips>0</MMClips>
  <ScaleCrop>false</ScaleCrop>
  <HeadingPairs>
    <vt:vector size="4" baseType="variant">
      <vt:variant>
        <vt:lpstr>Tema</vt:lpstr>
      </vt:variant>
      <vt:variant>
        <vt:i4>2</vt:i4>
      </vt:variant>
      <vt:variant>
        <vt:lpstr>Bildrubriker</vt:lpstr>
      </vt:variant>
      <vt:variant>
        <vt:i4>28</vt:i4>
      </vt:variant>
    </vt:vector>
  </HeadingPairs>
  <TitlesOfParts>
    <vt:vector size="30" baseType="lpstr">
      <vt:lpstr>Anpassad formgivning</vt:lpstr>
      <vt:lpstr>1_Anpassad formgivning</vt:lpstr>
      <vt:lpstr>PowerPoint-presentation</vt:lpstr>
      <vt:lpstr>Årsmöte  </vt:lpstr>
      <vt:lpstr>Vilka Förväntningar har ni på dagen ? </vt:lpstr>
      <vt:lpstr>1/33 kommuner i Skåne uppfyller lagstiftningen 2016 !! </vt:lpstr>
      <vt:lpstr>32/33 kommuner i Skåne uppfyller lagstiftningen 2017 !! </vt:lpstr>
      <vt:lpstr>Bakgrund ”Samordnad luftkvalitetskontroll”</vt:lpstr>
      <vt:lpstr>1. Genom en samordnad kontroll av luftkvalitet kommer kommunerna att uppfylla samtliga krav enligt miljöbalken kopplade till kontroll av utomhusluften.   2. Mätningen kommer att utföras i de miljöer där halterna förväntas vara som högst i urban bakgrund samt där kunskapsnivån är låg. Resultaten kommer ge en helhetsbild av situationen i Skåne och kommer att använts för att kunna utvärdera spridningsberäkningar.</vt:lpstr>
      <vt:lpstr>PowerPoint-presentation</vt:lpstr>
      <vt:lpstr>Samverkan i Skåne har långsamt etablerats under 20 - 30 år</vt:lpstr>
      <vt:lpstr>Kvalitén höjs när data samordnas  </vt:lpstr>
      <vt:lpstr>Mätstationerna inom samverkansområdet som uppfyller kraven. </vt:lpstr>
      <vt:lpstr>Vad har hänt och vad är på gång ?</vt:lpstr>
      <vt:lpstr>Realtidsdata levereras till Naturvårdsverket</vt:lpstr>
      <vt:lpstr>Kontrollkrav för samverkansområdet enligt kontrollstrategin för 2017. </vt:lpstr>
      <vt:lpstr>Kontrollkrav för samverkansområdet enligt kontrollstrategin för 2018. </vt:lpstr>
      <vt:lpstr>Objektiv skattning inom samverkansområdet Skåne –Kommer finnas med i Kontrollstrategin för 2018.</vt:lpstr>
      <vt:lpstr>Mätstrategi 2018-2022</vt:lpstr>
      <vt:lpstr>Kampanjer Luft i Skåne </vt:lpstr>
      <vt:lpstr>Mätningar av metaller och PAH</vt:lpstr>
      <vt:lpstr>Mätkampanjer 2017 - 2019 </vt:lpstr>
      <vt:lpstr>Mätning av kvävedioxid med diffusionsprovtagare i Skåne år 2009/2014/2019 </vt:lpstr>
      <vt:lpstr>Mobilmätstation som kommunerna och industrin kan hyra.</vt:lpstr>
      <vt:lpstr>PowerPoint-presentation</vt:lpstr>
      <vt:lpstr>Modellberäkningsstrategi för 2017-2021 </vt:lpstr>
      <vt:lpstr>Referenslaboratoriets förslag:  harmonisering av kvalitetssäkring och kvalitetskontroll i hela Sverige. </vt:lpstr>
      <vt:lpstr>Kvalitetssäkringsprogram &amp; Kvalitetsmanual </vt:lpstr>
      <vt:lpstr>Detta ingår i den samordnad luftkvalitetskontroll i Skåne</vt:lpstr>
      <vt:lpstr>Detta ingår i den samordnad luftkvalitetskontroll i Skåne</vt:lpstr>
    </vt:vector>
  </TitlesOfParts>
  <Company>Malmö Stad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Eva Klamméus</dc:creator>
  <cp:lastModifiedBy>Lotten J Johansson</cp:lastModifiedBy>
  <cp:revision>295</cp:revision>
  <cp:lastPrinted>2017-04-19T13:48:05Z</cp:lastPrinted>
  <dcterms:created xsi:type="dcterms:W3CDTF">2013-02-25T12:09:08Z</dcterms:created>
  <dcterms:modified xsi:type="dcterms:W3CDTF">2017-08-25T07:13:51Z</dcterms:modified>
</cp:coreProperties>
</file>