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78" r:id="rId4"/>
    <p:sldId id="267" r:id="rId5"/>
    <p:sldId id="277" r:id="rId6"/>
    <p:sldId id="262" r:id="rId7"/>
    <p:sldId id="266" r:id="rId8"/>
    <p:sldId id="258" r:id="rId9"/>
    <p:sldId id="265" r:id="rId10"/>
    <p:sldId id="264" r:id="rId11"/>
    <p:sldId id="261" r:id="rId12"/>
    <p:sldId id="270" r:id="rId13"/>
    <p:sldId id="268" r:id="rId14"/>
    <p:sldId id="269" r:id="rId15"/>
    <p:sldId id="281" r:id="rId16"/>
    <p:sldId id="279" r:id="rId17"/>
    <p:sldId id="280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igha\Desktop\Sk&#229;ne_2017_VOCresulta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igha\Desktop\Sk&#229;ne_2017_VOCresulta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igha\Desktop\Diagram%20luft%202016_a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ntra.malmo.se\dfs\gemensamt\F&#246;rvaltningar\Milj&#246;f&#246;rvaltningen\MJ%20gemensam%20(3289)\SUS\Enheten%20MOA\Luft\Samordnad%20Kontroll\VOC%20m&#228;tning%20%202017\%23%20VOC%20RSULTAT_2017_AA%20(Hbg%20&amp;%20Burl&#246;v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Blad1!$D$10</c:f>
              <c:strCache>
                <c:ptCount val="1"/>
                <c:pt idx="0">
                  <c:v>Bakgrundsstationer</c:v>
                </c:pt>
              </c:strCache>
            </c:strRef>
          </c:tx>
          <c:marker>
            <c:symbol val="none"/>
          </c:marker>
          <c:cat>
            <c:strRef>
              <c:f>Blad1!$B$11:$B$36</c:f>
              <c:strCache>
                <c:ptCount val="26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  <c:pt idx="4">
                  <c:v>v5</c:v>
                </c:pt>
                <c:pt idx="5">
                  <c:v>v6</c:v>
                </c:pt>
                <c:pt idx="6">
                  <c:v>v7</c:v>
                </c:pt>
                <c:pt idx="7">
                  <c:v>v8</c:v>
                </c:pt>
                <c:pt idx="8">
                  <c:v>v9</c:v>
                </c:pt>
                <c:pt idx="9">
                  <c:v>v10</c:v>
                </c:pt>
                <c:pt idx="10">
                  <c:v>v11</c:v>
                </c:pt>
                <c:pt idx="11">
                  <c:v>v12</c:v>
                </c:pt>
                <c:pt idx="12">
                  <c:v>v13</c:v>
                </c:pt>
                <c:pt idx="13">
                  <c:v>v14</c:v>
                </c:pt>
                <c:pt idx="14">
                  <c:v>v15</c:v>
                </c:pt>
                <c:pt idx="15">
                  <c:v>v16</c:v>
                </c:pt>
                <c:pt idx="16">
                  <c:v>v17</c:v>
                </c:pt>
                <c:pt idx="17">
                  <c:v>v18</c:v>
                </c:pt>
                <c:pt idx="18">
                  <c:v>v19</c:v>
                </c:pt>
                <c:pt idx="19">
                  <c:v>v20</c:v>
                </c:pt>
                <c:pt idx="20">
                  <c:v>v21</c:v>
                </c:pt>
                <c:pt idx="21">
                  <c:v>v22</c:v>
                </c:pt>
                <c:pt idx="22">
                  <c:v>v23</c:v>
                </c:pt>
                <c:pt idx="23">
                  <c:v>v24</c:v>
                </c:pt>
                <c:pt idx="24">
                  <c:v>v25</c:v>
                </c:pt>
                <c:pt idx="25">
                  <c:v>v26</c:v>
                </c:pt>
              </c:strCache>
            </c:strRef>
          </c:cat>
          <c:val>
            <c:numRef>
              <c:f>Blad1!$D$11:$D$36</c:f>
              <c:numCache>
                <c:formatCode>General</c:formatCode>
                <c:ptCount val="26"/>
                <c:pt idx="8" formatCode="0.00">
                  <c:v>0.68500000000000005</c:v>
                </c:pt>
                <c:pt idx="9" formatCode="0.00">
                  <c:v>0.54749999999999999</c:v>
                </c:pt>
                <c:pt idx="10" formatCode="0.00">
                  <c:v>0.53749999999999998</c:v>
                </c:pt>
                <c:pt idx="11" formatCode="0.00">
                  <c:v>0.44500000000000001</c:v>
                </c:pt>
                <c:pt idx="12" formatCode="0.00">
                  <c:v>0.36500000000000005</c:v>
                </c:pt>
                <c:pt idx="13" formatCode="0.00">
                  <c:v>0.28750000000000003</c:v>
                </c:pt>
                <c:pt idx="14" formatCode="0.00">
                  <c:v>0.34</c:v>
                </c:pt>
                <c:pt idx="15" formatCode="0.00">
                  <c:v>0.32750000000000001</c:v>
                </c:pt>
                <c:pt idx="16" formatCode="0.00">
                  <c:v>0.26500000000000001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Blad1!$E$10</c:f>
              <c:strCache>
                <c:ptCount val="1"/>
                <c:pt idx="0">
                  <c:v>Medelhalt 32 kommuner</c:v>
                </c:pt>
              </c:strCache>
            </c:strRef>
          </c:tx>
          <c:marker>
            <c:symbol val="none"/>
          </c:marker>
          <c:cat>
            <c:strRef>
              <c:f>Blad1!$B$11:$B$36</c:f>
              <c:strCache>
                <c:ptCount val="26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  <c:pt idx="4">
                  <c:v>v5</c:v>
                </c:pt>
                <c:pt idx="5">
                  <c:v>v6</c:v>
                </c:pt>
                <c:pt idx="6">
                  <c:v>v7</c:v>
                </c:pt>
                <c:pt idx="7">
                  <c:v>v8</c:v>
                </c:pt>
                <c:pt idx="8">
                  <c:v>v9</c:v>
                </c:pt>
                <c:pt idx="9">
                  <c:v>v10</c:v>
                </c:pt>
                <c:pt idx="10">
                  <c:v>v11</c:v>
                </c:pt>
                <c:pt idx="11">
                  <c:v>v12</c:v>
                </c:pt>
                <c:pt idx="12">
                  <c:v>v13</c:v>
                </c:pt>
                <c:pt idx="13">
                  <c:v>v14</c:v>
                </c:pt>
                <c:pt idx="14">
                  <c:v>v15</c:v>
                </c:pt>
                <c:pt idx="15">
                  <c:v>v16</c:v>
                </c:pt>
                <c:pt idx="16">
                  <c:v>v17</c:v>
                </c:pt>
                <c:pt idx="17">
                  <c:v>v18</c:v>
                </c:pt>
                <c:pt idx="18">
                  <c:v>v19</c:v>
                </c:pt>
                <c:pt idx="19">
                  <c:v>v20</c:v>
                </c:pt>
                <c:pt idx="20">
                  <c:v>v21</c:v>
                </c:pt>
                <c:pt idx="21">
                  <c:v>v22</c:v>
                </c:pt>
                <c:pt idx="22">
                  <c:v>v23</c:v>
                </c:pt>
                <c:pt idx="23">
                  <c:v>v24</c:v>
                </c:pt>
                <c:pt idx="24">
                  <c:v>v25</c:v>
                </c:pt>
                <c:pt idx="25">
                  <c:v>v26</c:v>
                </c:pt>
              </c:strCache>
            </c:strRef>
          </c:cat>
          <c:val>
            <c:numRef>
              <c:f>Blad1!$E$11:$E$36</c:f>
              <c:numCache>
                <c:formatCode>General</c:formatCode>
                <c:ptCount val="26"/>
                <c:pt idx="10" formatCode="0.00">
                  <c:v>0.67354838709677411</c:v>
                </c:pt>
                <c:pt idx="11" formatCode="0.00">
                  <c:v>0.70870967741935487</c:v>
                </c:pt>
                <c:pt idx="12" formatCode="0.00">
                  <c:v>0.66656249999999995</c:v>
                </c:pt>
                <c:pt idx="13" formatCode="0.00">
                  <c:v>0.46406250000000004</c:v>
                </c:pt>
                <c:pt idx="14" formatCode="0.00">
                  <c:v>0.51187499999999997</c:v>
                </c:pt>
              </c:numCache>
            </c:numRef>
          </c:val>
          <c:smooth val="0"/>
        </c:ser>
        <c:ser>
          <c:idx val="2"/>
          <c:order val="2"/>
          <c:tx>
            <c:v>Dalaplan</c:v>
          </c:tx>
          <c:marker>
            <c:symbol val="none"/>
          </c:marker>
          <c:val>
            <c:numRef>
              <c:f>Blad1!$C$11:$C$36</c:f>
              <c:numCache>
                <c:formatCode>General</c:formatCode>
                <c:ptCount val="26"/>
                <c:pt idx="0">
                  <c:v>0.61140000000000005</c:v>
                </c:pt>
                <c:pt idx="1">
                  <c:v>0.67169999999999996</c:v>
                </c:pt>
                <c:pt idx="2">
                  <c:v>0.6048</c:v>
                </c:pt>
                <c:pt idx="3">
                  <c:v>1.7528999999999999</c:v>
                </c:pt>
                <c:pt idx="4">
                  <c:v>2.5175999999999998</c:v>
                </c:pt>
                <c:pt idx="5">
                  <c:v>0.92469999999999997</c:v>
                </c:pt>
                <c:pt idx="6">
                  <c:v>1.5512999999999999</c:v>
                </c:pt>
                <c:pt idx="7">
                  <c:v>0.65159999999999996</c:v>
                </c:pt>
                <c:pt idx="8">
                  <c:v>1.4407000000000001</c:v>
                </c:pt>
                <c:pt idx="9">
                  <c:v>0.83709999999999996</c:v>
                </c:pt>
                <c:pt idx="10">
                  <c:v>0.7581</c:v>
                </c:pt>
                <c:pt idx="11">
                  <c:v>0.80840000000000001</c:v>
                </c:pt>
                <c:pt idx="12">
                  <c:v>0.71960000000000002</c:v>
                </c:pt>
                <c:pt idx="13">
                  <c:v>0.61029999999999995</c:v>
                </c:pt>
                <c:pt idx="14">
                  <c:v>0.92430000000000001</c:v>
                </c:pt>
                <c:pt idx="15">
                  <c:v>0.57650000000000001</c:v>
                </c:pt>
                <c:pt idx="16">
                  <c:v>0.58189999999999997</c:v>
                </c:pt>
                <c:pt idx="17">
                  <c:v>0.74539999999999995</c:v>
                </c:pt>
                <c:pt idx="18">
                  <c:v>0.57379999999999998</c:v>
                </c:pt>
                <c:pt idx="19">
                  <c:v>0.59389999999999998</c:v>
                </c:pt>
                <c:pt idx="20">
                  <c:v>0.47799999999999998</c:v>
                </c:pt>
                <c:pt idx="21">
                  <c:v>0.46250000000000002</c:v>
                </c:pt>
                <c:pt idx="22">
                  <c:v>0.46289999999999998</c:v>
                </c:pt>
                <c:pt idx="23">
                  <c:v>0.47970000000000002</c:v>
                </c:pt>
                <c:pt idx="24">
                  <c:v>0.5484</c:v>
                </c:pt>
                <c:pt idx="25">
                  <c:v>0.44979999999999998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35584"/>
        <c:axId val="87253760"/>
      </c:lineChart>
      <c:catAx>
        <c:axId val="87235584"/>
        <c:scaling>
          <c:orientation val="minMax"/>
        </c:scaling>
        <c:delete val="0"/>
        <c:axPos val="b"/>
        <c:majorTickMark val="out"/>
        <c:minorTickMark val="none"/>
        <c:tickLblPos val="nextTo"/>
        <c:crossAx val="87253760"/>
        <c:crosses val="autoZero"/>
        <c:auto val="1"/>
        <c:lblAlgn val="ctr"/>
        <c:lblOffset val="100"/>
        <c:noMultiLvlLbl val="0"/>
      </c:catAx>
      <c:valAx>
        <c:axId val="8725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235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24176878734992E-2"/>
          <c:y val="0.14226185972117492"/>
          <c:w val="0.94031790275709448"/>
          <c:h val="0.79844167772183616"/>
        </c:manualLayout>
      </c:layout>
      <c:lineChart>
        <c:grouping val="standard"/>
        <c:varyColors val="0"/>
        <c:ser>
          <c:idx val="0"/>
          <c:order val="0"/>
          <c:tx>
            <c:strRef>
              <c:f>Figurer_VOC!$B$23</c:f>
              <c:strCache>
                <c:ptCount val="1"/>
                <c:pt idx="0">
                  <c:v>Bjuv 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Figurer_VOC!$B$24:$B$28</c:f>
              <c:numCache>
                <c:formatCode>General</c:formatCode>
                <c:ptCount val="5"/>
                <c:pt idx="0">
                  <c:v>0.55000000000000004</c:v>
                </c:pt>
                <c:pt idx="1">
                  <c:v>0.67</c:v>
                </c:pt>
                <c:pt idx="2">
                  <c:v>0.56000000000000005</c:v>
                </c:pt>
                <c:pt idx="3">
                  <c:v>0.34</c:v>
                </c:pt>
                <c:pt idx="4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Figurer_VOC!$C$23</c:f>
              <c:strCache>
                <c:ptCount val="1"/>
                <c:pt idx="0">
                  <c:v>Bromölla 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Figurer_VOC!$C$24:$C$28</c:f>
              <c:numCache>
                <c:formatCode>General</c:formatCode>
                <c:ptCount val="5"/>
                <c:pt idx="0">
                  <c:v>0.68</c:v>
                </c:pt>
                <c:pt idx="1">
                  <c:v>0.66</c:v>
                </c:pt>
                <c:pt idx="2">
                  <c:v>0.64</c:v>
                </c:pt>
                <c:pt idx="3">
                  <c:v>0.45</c:v>
                </c:pt>
                <c:pt idx="4">
                  <c:v>0.54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Figurer_VOC!$D$23</c:f>
              <c:strCache>
                <c:ptCount val="1"/>
                <c:pt idx="0">
                  <c:v>Burlöv 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Figurer_VOC!$D$24:$D$28</c:f>
              <c:numCache>
                <c:formatCode>General</c:formatCode>
                <c:ptCount val="5"/>
                <c:pt idx="0">
                  <c:v>0.65</c:v>
                </c:pt>
                <c:pt idx="1">
                  <c:v>0.68</c:v>
                </c:pt>
                <c:pt idx="2">
                  <c:v>0.71</c:v>
                </c:pt>
                <c:pt idx="3">
                  <c:v>0.47</c:v>
                </c:pt>
                <c:pt idx="4">
                  <c:v>0.69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Figurer_VOC!$E$23</c:f>
              <c:strCache>
                <c:ptCount val="1"/>
                <c:pt idx="0">
                  <c:v>Båstad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Figurer_VOC!$E$24:$E$28</c:f>
              <c:numCache>
                <c:formatCode>General</c:formatCode>
                <c:ptCount val="5"/>
                <c:pt idx="0">
                  <c:v>0.52</c:v>
                </c:pt>
                <c:pt idx="1">
                  <c:v>0.52</c:v>
                </c:pt>
                <c:pt idx="2">
                  <c:v>0.37</c:v>
                </c:pt>
                <c:pt idx="3">
                  <c:v>0.34</c:v>
                </c:pt>
                <c:pt idx="4">
                  <c:v>0.41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Figurer_VOC!$F$23</c:f>
              <c:strCache>
                <c:ptCount val="1"/>
                <c:pt idx="0">
                  <c:v>Eslöv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Figurer_VOC!$F$24:$F$28</c:f>
              <c:numCache>
                <c:formatCode>General</c:formatCode>
                <c:ptCount val="5"/>
                <c:pt idx="0">
                  <c:v>0.71</c:v>
                </c:pt>
                <c:pt idx="1">
                  <c:v>0.87</c:v>
                </c:pt>
                <c:pt idx="2">
                  <c:v>0.7</c:v>
                </c:pt>
                <c:pt idx="3">
                  <c:v>0.51</c:v>
                </c:pt>
                <c:pt idx="4">
                  <c:v>0.49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Figurer_VOC!$G$23</c:f>
              <c:strCache>
                <c:ptCount val="1"/>
                <c:pt idx="0">
                  <c:v>Helsingborg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Figurer_VOC!$G$24:$G$28</c:f>
              <c:numCache>
                <c:formatCode>General</c:formatCode>
                <c:ptCount val="5"/>
                <c:pt idx="0">
                  <c:v>0.77</c:v>
                </c:pt>
                <c:pt idx="1">
                  <c:v>0.92</c:v>
                </c:pt>
                <c:pt idx="2">
                  <c:v>0.93</c:v>
                </c:pt>
                <c:pt idx="3">
                  <c:v>0.65</c:v>
                </c:pt>
                <c:pt idx="4">
                  <c:v>0.62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Figurer_VOC!#REFERENS!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Figurer_VOC!#REFERENS!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Figurer_VOC!$H$23</c:f>
              <c:strCache>
                <c:ptCount val="1"/>
                <c:pt idx="0">
                  <c:v>Hässleholm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Figurer_VOC!$H$24:$H$28</c:f>
              <c:numCache>
                <c:formatCode>General</c:formatCode>
                <c:ptCount val="5"/>
                <c:pt idx="1">
                  <c:v>0.76</c:v>
                </c:pt>
                <c:pt idx="2">
                  <c:v>0.79</c:v>
                </c:pt>
                <c:pt idx="3">
                  <c:v>0.49</c:v>
                </c:pt>
                <c:pt idx="4">
                  <c:v>0.67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Figurer_VOC!$I$23</c:f>
              <c:strCache>
                <c:ptCount val="1"/>
                <c:pt idx="0">
                  <c:v>Höganäs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Figurer_VOC!$I$24:$I$28</c:f>
              <c:numCache>
                <c:formatCode>General</c:formatCode>
                <c:ptCount val="5"/>
                <c:pt idx="0">
                  <c:v>0.62</c:v>
                </c:pt>
                <c:pt idx="1">
                  <c:v>0.63</c:v>
                </c:pt>
                <c:pt idx="2">
                  <c:v>0.63</c:v>
                </c:pt>
                <c:pt idx="3">
                  <c:v>0.41</c:v>
                </c:pt>
                <c:pt idx="4">
                  <c:v>0.49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Figurer_VOC!$J$23</c:f>
              <c:strCache>
                <c:ptCount val="1"/>
                <c:pt idx="0">
                  <c:v>Hörby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Figurer_VOC!$J$24:$J$28</c:f>
              <c:numCache>
                <c:formatCode>General</c:formatCode>
                <c:ptCount val="5"/>
                <c:pt idx="0">
                  <c:v>0.73</c:v>
                </c:pt>
                <c:pt idx="1">
                  <c:v>0.77</c:v>
                </c:pt>
                <c:pt idx="2">
                  <c:v>0.59</c:v>
                </c:pt>
                <c:pt idx="3">
                  <c:v>0.49</c:v>
                </c:pt>
                <c:pt idx="4">
                  <c:v>0.49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Figurer_VOC!$K$23</c:f>
              <c:strCache>
                <c:ptCount val="1"/>
                <c:pt idx="0">
                  <c:v>Höör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Figurer_VOC!$K$24:$K$28</c:f>
              <c:numCache>
                <c:formatCode>General</c:formatCode>
                <c:ptCount val="5"/>
                <c:pt idx="0">
                  <c:v>0.56999999999999995</c:v>
                </c:pt>
                <c:pt idx="2">
                  <c:v>0.71</c:v>
                </c:pt>
                <c:pt idx="3">
                  <c:v>0.39</c:v>
                </c:pt>
                <c:pt idx="4">
                  <c:v>0.4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Figurer_VOC!$L$23</c:f>
              <c:strCache>
                <c:ptCount val="1"/>
                <c:pt idx="0">
                  <c:v>Klippan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Figurer_VOC!$L$24:$L$28</c:f>
              <c:numCache>
                <c:formatCode>General</c:formatCode>
                <c:ptCount val="5"/>
                <c:pt idx="0">
                  <c:v>0.74</c:v>
                </c:pt>
                <c:pt idx="1">
                  <c:v>0.88</c:v>
                </c:pt>
                <c:pt idx="2">
                  <c:v>0.9</c:v>
                </c:pt>
                <c:pt idx="3">
                  <c:v>0.55000000000000004</c:v>
                </c:pt>
                <c:pt idx="4">
                  <c:v>0.66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Figurer_VOC!$M$23</c:f>
              <c:strCache>
                <c:ptCount val="1"/>
                <c:pt idx="0">
                  <c:v>Kristianstad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Figurer_VOC!$M$24:$M$28</c:f>
              <c:numCache>
                <c:formatCode>General</c:formatCode>
                <c:ptCount val="5"/>
                <c:pt idx="0">
                  <c:v>0.63</c:v>
                </c:pt>
                <c:pt idx="1">
                  <c:v>0.56999999999999995</c:v>
                </c:pt>
                <c:pt idx="2">
                  <c:v>0.6</c:v>
                </c:pt>
                <c:pt idx="3">
                  <c:v>0.37</c:v>
                </c:pt>
                <c:pt idx="4">
                  <c:v>0.46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Figurer_VOC!$N$23</c:f>
              <c:strCache>
                <c:ptCount val="1"/>
                <c:pt idx="0">
                  <c:v>Kävlinge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Figurer_VOC!$N$24:$N$28</c:f>
              <c:numCache>
                <c:formatCode>General</c:formatCode>
                <c:ptCount val="5"/>
                <c:pt idx="0">
                  <c:v>0.65</c:v>
                </c:pt>
                <c:pt idx="1">
                  <c:v>0.66</c:v>
                </c:pt>
                <c:pt idx="2">
                  <c:v>0.72</c:v>
                </c:pt>
                <c:pt idx="3">
                  <c:v>0.46</c:v>
                </c:pt>
                <c:pt idx="4">
                  <c:v>0.47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Figurer_VOC!$O$23</c:f>
              <c:strCache>
                <c:ptCount val="1"/>
                <c:pt idx="0">
                  <c:v>Landskrona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Figurer_VOC!$O$24:$O$28</c:f>
              <c:numCache>
                <c:formatCode>General</c:formatCode>
                <c:ptCount val="5"/>
                <c:pt idx="0">
                  <c:v>0.63</c:v>
                </c:pt>
                <c:pt idx="1">
                  <c:v>0.63</c:v>
                </c:pt>
                <c:pt idx="2">
                  <c:v>0.71</c:v>
                </c:pt>
                <c:pt idx="3">
                  <c:v>0.43</c:v>
                </c:pt>
                <c:pt idx="4">
                  <c:v>0.47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Figurer_VOC!$P$23</c:f>
              <c:strCache>
                <c:ptCount val="1"/>
                <c:pt idx="0">
                  <c:v>Lomma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Figurer_VOC!$P$24:$P$28</c:f>
              <c:numCache>
                <c:formatCode>General</c:formatCode>
                <c:ptCount val="5"/>
                <c:pt idx="0">
                  <c:v>0.6</c:v>
                </c:pt>
                <c:pt idx="1">
                  <c:v>0.66</c:v>
                </c:pt>
                <c:pt idx="2">
                  <c:v>0.67</c:v>
                </c:pt>
                <c:pt idx="3">
                  <c:v>0.42</c:v>
                </c:pt>
                <c:pt idx="4">
                  <c:v>0.44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Figurer_VOC!$Q$23</c:f>
              <c:strCache>
                <c:ptCount val="1"/>
                <c:pt idx="0">
                  <c:v>Lund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Figurer_VOC!$Q$24:$Q$28</c:f>
              <c:numCache>
                <c:formatCode>General</c:formatCode>
                <c:ptCount val="5"/>
                <c:pt idx="0">
                  <c:v>0.6</c:v>
                </c:pt>
                <c:pt idx="1">
                  <c:v>0.65</c:v>
                </c:pt>
                <c:pt idx="2">
                  <c:v>0.53</c:v>
                </c:pt>
                <c:pt idx="3">
                  <c:v>0.43</c:v>
                </c:pt>
                <c:pt idx="4">
                  <c:v>0.43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Figurer_VOC!$R$23</c:f>
              <c:strCache>
                <c:ptCount val="1"/>
                <c:pt idx="0">
                  <c:v>Malmö 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Figurer_VOC!$R$24:$R$28</c:f>
              <c:numCache>
                <c:formatCode>General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0.63</c:v>
                </c:pt>
                <c:pt idx="3">
                  <c:v>0.4</c:v>
                </c:pt>
                <c:pt idx="4">
                  <c:v>0.54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Figurer_VOC!$S$23</c:f>
              <c:strCache>
                <c:ptCount val="1"/>
                <c:pt idx="0">
                  <c:v>Osby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Figurer_VOC!$S$24:$S$28</c:f>
              <c:numCache>
                <c:formatCode>General</c:formatCode>
                <c:ptCount val="5"/>
                <c:pt idx="0">
                  <c:v>0.62</c:v>
                </c:pt>
                <c:pt idx="1">
                  <c:v>0.73</c:v>
                </c:pt>
                <c:pt idx="2">
                  <c:v>0.65</c:v>
                </c:pt>
                <c:pt idx="3">
                  <c:v>0.55000000000000004</c:v>
                </c:pt>
                <c:pt idx="4">
                  <c:v>0.53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Figurer_VOC!$T$23</c:f>
              <c:strCache>
                <c:ptCount val="1"/>
                <c:pt idx="0">
                  <c:v>Perstorp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Figurer_VOC!$T$24:$T$28</c:f>
              <c:numCache>
                <c:formatCode>General</c:formatCode>
                <c:ptCount val="5"/>
                <c:pt idx="0">
                  <c:v>0.7</c:v>
                </c:pt>
                <c:pt idx="1">
                  <c:v>0.82</c:v>
                </c:pt>
                <c:pt idx="2">
                  <c:v>0.64</c:v>
                </c:pt>
                <c:pt idx="3">
                  <c:v>0.56999999999999995</c:v>
                </c:pt>
                <c:pt idx="4">
                  <c:v>0.54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Figurer_VOC!$U$23</c:f>
              <c:strCache>
                <c:ptCount val="1"/>
                <c:pt idx="0">
                  <c:v>Simrishamn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Figurer_VOC!$U$24:$U$28</c:f>
              <c:numCache>
                <c:formatCode>General</c:formatCode>
                <c:ptCount val="5"/>
                <c:pt idx="0">
                  <c:v>0.87</c:v>
                </c:pt>
                <c:pt idx="1">
                  <c:v>0.78</c:v>
                </c:pt>
                <c:pt idx="2">
                  <c:v>0.79</c:v>
                </c:pt>
                <c:pt idx="3">
                  <c:v>0.54</c:v>
                </c:pt>
                <c:pt idx="4">
                  <c:v>0.59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Figurer_VOC!$V$23</c:f>
              <c:strCache>
                <c:ptCount val="1"/>
                <c:pt idx="0">
                  <c:v>Sjöbo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Figurer_VOC!$V$24:$V$28</c:f>
              <c:numCache>
                <c:formatCode>General</c:formatCode>
                <c:ptCount val="5"/>
                <c:pt idx="0">
                  <c:v>0.71</c:v>
                </c:pt>
                <c:pt idx="1">
                  <c:v>0.7</c:v>
                </c:pt>
                <c:pt idx="2">
                  <c:v>0.67</c:v>
                </c:pt>
                <c:pt idx="3">
                  <c:v>0.52</c:v>
                </c:pt>
                <c:pt idx="4">
                  <c:v>0.49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Figurer_VOC!$W$23</c:f>
              <c:strCache>
                <c:ptCount val="1"/>
                <c:pt idx="0">
                  <c:v>Skurup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Figurer_VOC!$W$24:$W$28</c:f>
              <c:numCache>
                <c:formatCode>General</c:formatCode>
                <c:ptCount val="5"/>
                <c:pt idx="0">
                  <c:v>0.8</c:v>
                </c:pt>
                <c:pt idx="1">
                  <c:v>0.74</c:v>
                </c:pt>
                <c:pt idx="2">
                  <c:v>0.85</c:v>
                </c:pt>
                <c:pt idx="3">
                  <c:v>0.45</c:v>
                </c:pt>
                <c:pt idx="4">
                  <c:v>0.59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Figurer_VOC!$X$23</c:f>
              <c:strCache>
                <c:ptCount val="1"/>
                <c:pt idx="0">
                  <c:v>Staffanstorp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Figurer_VOC!$X$24:$X$28</c:f>
              <c:numCache>
                <c:formatCode>General</c:formatCode>
                <c:ptCount val="5"/>
                <c:pt idx="0">
                  <c:v>0.73</c:v>
                </c:pt>
                <c:pt idx="1">
                  <c:v>0.72</c:v>
                </c:pt>
                <c:pt idx="2">
                  <c:v>0.68</c:v>
                </c:pt>
                <c:pt idx="3">
                  <c:v>0.49</c:v>
                </c:pt>
                <c:pt idx="4">
                  <c:v>0.4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Figurer_VOC!$Y$23</c:f>
              <c:strCache>
                <c:ptCount val="1"/>
                <c:pt idx="0">
                  <c:v>Svalöv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Figurer_VOC!$Y$24:$Y$28</c:f>
              <c:numCache>
                <c:formatCode>General</c:formatCode>
                <c:ptCount val="5"/>
                <c:pt idx="0">
                  <c:v>0.57999999999999996</c:v>
                </c:pt>
                <c:pt idx="1">
                  <c:v>0.56999999999999995</c:v>
                </c:pt>
                <c:pt idx="2">
                  <c:v>0.6</c:v>
                </c:pt>
                <c:pt idx="3">
                  <c:v>0.39</c:v>
                </c:pt>
                <c:pt idx="4">
                  <c:v>0.45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Figurer_VOC!$Z$23</c:f>
              <c:strCache>
                <c:ptCount val="1"/>
                <c:pt idx="0">
                  <c:v>Svedala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Figurer_VOC!$Z$24:$Z$28</c:f>
              <c:numCache>
                <c:formatCode>General</c:formatCode>
                <c:ptCount val="5"/>
                <c:pt idx="0">
                  <c:v>0.78</c:v>
                </c:pt>
                <c:pt idx="1">
                  <c:v>0.69</c:v>
                </c:pt>
                <c:pt idx="2">
                  <c:v>0.62</c:v>
                </c:pt>
                <c:pt idx="3">
                  <c:v>0.51</c:v>
                </c:pt>
                <c:pt idx="4">
                  <c:v>0.49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Figurer_VOC!$AA$23</c:f>
              <c:strCache>
                <c:ptCount val="1"/>
                <c:pt idx="0">
                  <c:v>Tomelilla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Figurer_VOC!$AA$24:$AA$28</c:f>
              <c:numCache>
                <c:formatCode>General</c:formatCode>
                <c:ptCount val="5"/>
                <c:pt idx="0">
                  <c:v>0.78</c:v>
                </c:pt>
                <c:pt idx="1">
                  <c:v>0.84</c:v>
                </c:pt>
                <c:pt idx="2">
                  <c:v>0.7</c:v>
                </c:pt>
                <c:pt idx="3">
                  <c:v>0.49</c:v>
                </c:pt>
                <c:pt idx="4">
                  <c:v>0.54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Figurer_VOC!$AB$23</c:f>
              <c:strCache>
                <c:ptCount val="1"/>
                <c:pt idx="0">
                  <c:v>Trelleborg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Figurer_VOC!$AB$24:$AB$28</c:f>
              <c:numCache>
                <c:formatCode>General</c:formatCode>
                <c:ptCount val="5"/>
                <c:pt idx="0">
                  <c:v>0.68</c:v>
                </c:pt>
                <c:pt idx="1">
                  <c:v>0.76</c:v>
                </c:pt>
                <c:pt idx="2">
                  <c:v>0.7</c:v>
                </c:pt>
                <c:pt idx="3">
                  <c:v>0.48</c:v>
                </c:pt>
                <c:pt idx="4">
                  <c:v>0.53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Figurer_VOC!$AC$23</c:f>
              <c:strCache>
                <c:ptCount val="1"/>
                <c:pt idx="0">
                  <c:v>Vellinge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Figurer_VOC!$AC$24:$AC$28</c:f>
              <c:numCache>
                <c:formatCode>General</c:formatCode>
                <c:ptCount val="5"/>
                <c:pt idx="0">
                  <c:v>0.61</c:v>
                </c:pt>
                <c:pt idx="1">
                  <c:v>0.59</c:v>
                </c:pt>
                <c:pt idx="2">
                  <c:v>0.45</c:v>
                </c:pt>
                <c:pt idx="3">
                  <c:v>0.36</c:v>
                </c:pt>
                <c:pt idx="4">
                  <c:v>0.41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Figurer_VOC!$AD$23</c:f>
              <c:strCache>
                <c:ptCount val="1"/>
                <c:pt idx="0">
                  <c:v>Ystad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Figurer_VOC!$AD$24:$AD$28</c:f>
              <c:numCache>
                <c:formatCode>General</c:formatCode>
                <c:ptCount val="5"/>
                <c:pt idx="0">
                  <c:v>0.77</c:v>
                </c:pt>
                <c:pt idx="1">
                  <c:v>0.69</c:v>
                </c:pt>
                <c:pt idx="2">
                  <c:v>0.64</c:v>
                </c:pt>
                <c:pt idx="3">
                  <c:v>0.41</c:v>
                </c:pt>
                <c:pt idx="4">
                  <c:v>0.43</c:v>
                </c:pt>
              </c:numCache>
            </c:numRef>
          </c:val>
          <c:smooth val="0"/>
        </c:ser>
        <c:ser>
          <c:idx val="30"/>
          <c:order val="30"/>
          <c:tx>
            <c:strRef>
              <c:f>Figurer_VOC!$AE$23</c:f>
              <c:strCache>
                <c:ptCount val="1"/>
                <c:pt idx="0">
                  <c:v>Åstorp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Figurer_VOC!$AE$24:$AE$28</c:f>
              <c:numCache>
                <c:formatCode>General</c:formatCode>
                <c:ptCount val="5"/>
                <c:pt idx="0">
                  <c:v>0.72</c:v>
                </c:pt>
                <c:pt idx="1">
                  <c:v>0.81</c:v>
                </c:pt>
                <c:pt idx="2">
                  <c:v>0.65</c:v>
                </c:pt>
                <c:pt idx="3">
                  <c:v>0.48</c:v>
                </c:pt>
                <c:pt idx="4">
                  <c:v>0.6</c:v>
                </c:pt>
              </c:numCache>
            </c:numRef>
          </c:val>
          <c:smooth val="0"/>
        </c:ser>
        <c:ser>
          <c:idx val="31"/>
          <c:order val="31"/>
          <c:tx>
            <c:strRef>
              <c:f>Figurer_VOC!$AF$23</c:f>
              <c:strCache>
                <c:ptCount val="1"/>
                <c:pt idx="0">
                  <c:v>Ängelholm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Figurer_VOC!$AF$24:$AF$28</c:f>
              <c:numCache>
                <c:formatCode>General</c:formatCode>
                <c:ptCount val="5"/>
                <c:pt idx="0">
                  <c:v>0.62</c:v>
                </c:pt>
                <c:pt idx="1">
                  <c:v>0.66</c:v>
                </c:pt>
                <c:pt idx="2">
                  <c:v>0.57999999999999996</c:v>
                </c:pt>
                <c:pt idx="3">
                  <c:v>0.49</c:v>
                </c:pt>
                <c:pt idx="4">
                  <c:v>0.51</c:v>
                </c:pt>
              </c:numCache>
            </c:numRef>
          </c:val>
          <c:smooth val="0"/>
        </c:ser>
        <c:ser>
          <c:idx val="32"/>
          <c:order val="32"/>
          <c:tx>
            <c:strRef>
              <c:f>Figurer_VOC!$AG$23</c:f>
              <c:strCache>
                <c:ptCount val="1"/>
                <c:pt idx="0">
                  <c:v>Örkelljunga</c:v>
                </c:pt>
              </c:strCache>
            </c:strRef>
          </c:tx>
          <c:marker>
            <c:symbol val="none"/>
          </c:marker>
          <c:cat>
            <c:strRef>
              <c:f>Figurer_VOC!$A$24:$A$28</c:f>
              <c:strCache>
                <c:ptCount val="5"/>
                <c:pt idx="0">
                  <c:v>V. 11 - 2017</c:v>
                </c:pt>
                <c:pt idx="1">
                  <c:v>V. 12 - 2017</c:v>
                </c:pt>
                <c:pt idx="2">
                  <c:v>V. 13 - 2017</c:v>
                </c:pt>
                <c:pt idx="3">
                  <c:v>V. 14 - 2017</c:v>
                </c:pt>
                <c:pt idx="4">
                  <c:v>V. 15 - 2017</c:v>
                </c:pt>
              </c:strCache>
            </c:strRef>
          </c:cat>
          <c:val>
            <c:numRef>
              <c:f>Figurer_VOC!$AG$24:$AG$28</c:f>
              <c:numCache>
                <c:formatCode>General</c:formatCode>
                <c:ptCount val="5"/>
                <c:pt idx="0">
                  <c:v>0.66</c:v>
                </c:pt>
                <c:pt idx="1">
                  <c:v>0.74</c:v>
                </c:pt>
                <c:pt idx="2">
                  <c:v>0.72</c:v>
                </c:pt>
                <c:pt idx="3">
                  <c:v>0.52</c:v>
                </c:pt>
                <c:pt idx="4">
                  <c:v>0.51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123456"/>
        <c:axId val="89125248"/>
      </c:lineChart>
      <c:catAx>
        <c:axId val="891234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v-SE"/>
          </a:p>
        </c:txPr>
        <c:crossAx val="89125248"/>
        <c:crosses val="autoZero"/>
        <c:auto val="1"/>
        <c:lblAlgn val="ctr"/>
        <c:lblOffset val="100"/>
        <c:noMultiLvlLbl val="0"/>
      </c:catAx>
      <c:valAx>
        <c:axId val="8912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v-SE"/>
          </a:p>
        </c:txPr>
        <c:crossAx val="89123456"/>
        <c:crosses val="autoZero"/>
        <c:crossBetween val="between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6"/>
        <c:delete val="1"/>
      </c:legendEntry>
      <c:layout>
        <c:manualLayout>
          <c:xMode val="edge"/>
          <c:yMode val="edge"/>
          <c:x val="3.2300714310431813E-2"/>
          <c:y val="1.4201894233974003E-2"/>
          <c:w val="0.95067943270419863"/>
          <c:h val="0.12191525359918919"/>
        </c:manualLayout>
      </c:layout>
      <c:overlay val="0"/>
      <c:txPr>
        <a:bodyPr/>
        <a:lstStyle/>
        <a:p>
          <a:pPr>
            <a:defRPr sz="900" baseline="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Figurer_VOC!$B$2</c:f>
              <c:strCache>
                <c:ptCount val="1"/>
                <c:pt idx="0">
                  <c:v>Arkelstorp</c:v>
                </c:pt>
              </c:strCache>
            </c:strRef>
          </c:tx>
          <c:marker>
            <c:symbol val="none"/>
          </c:marker>
          <c:cat>
            <c:strRef>
              <c:f>Figurer_VOC!$A$3:$A$11</c:f>
              <c:strCache>
                <c:ptCount val="9"/>
                <c:pt idx="0">
                  <c:v>2017-V.09</c:v>
                </c:pt>
                <c:pt idx="1">
                  <c:v>2017-V.10</c:v>
                </c:pt>
                <c:pt idx="2">
                  <c:v>2017-V.11</c:v>
                </c:pt>
                <c:pt idx="3">
                  <c:v>2017-V.12</c:v>
                </c:pt>
                <c:pt idx="4">
                  <c:v>2017-V.13</c:v>
                </c:pt>
                <c:pt idx="5">
                  <c:v>2017-V.14</c:v>
                </c:pt>
                <c:pt idx="6">
                  <c:v>2017-V.15</c:v>
                </c:pt>
                <c:pt idx="7">
                  <c:v>2017-V.16</c:v>
                </c:pt>
                <c:pt idx="8">
                  <c:v>2017-V.17</c:v>
                </c:pt>
              </c:strCache>
            </c:strRef>
          </c:cat>
          <c:val>
            <c:numRef>
              <c:f>Figurer_VOC!$B$3:$B$11</c:f>
              <c:numCache>
                <c:formatCode>0.00</c:formatCode>
                <c:ptCount val="9"/>
                <c:pt idx="0">
                  <c:v>0.65</c:v>
                </c:pt>
                <c:pt idx="1">
                  <c:v>0.54</c:v>
                </c:pt>
                <c:pt idx="2">
                  <c:v>0.52</c:v>
                </c:pt>
                <c:pt idx="3">
                  <c:v>0.41</c:v>
                </c:pt>
                <c:pt idx="4">
                  <c:v>0.3</c:v>
                </c:pt>
                <c:pt idx="5">
                  <c:v>0.27</c:v>
                </c:pt>
                <c:pt idx="6">
                  <c:v>0.34</c:v>
                </c:pt>
                <c:pt idx="7">
                  <c:v>0.3</c:v>
                </c:pt>
                <c:pt idx="8">
                  <c:v>0.26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Figurer_VOC!$C$2</c:f>
              <c:strCache>
                <c:ptCount val="1"/>
                <c:pt idx="0">
                  <c:v>Hissmossa</c:v>
                </c:pt>
              </c:strCache>
            </c:strRef>
          </c:tx>
          <c:marker>
            <c:symbol val="none"/>
          </c:marker>
          <c:cat>
            <c:strRef>
              <c:f>Figurer_VOC!$A$3:$A$11</c:f>
              <c:strCache>
                <c:ptCount val="9"/>
                <c:pt idx="0">
                  <c:v>2017-V.09</c:v>
                </c:pt>
                <c:pt idx="1">
                  <c:v>2017-V.10</c:v>
                </c:pt>
                <c:pt idx="2">
                  <c:v>2017-V.11</c:v>
                </c:pt>
                <c:pt idx="3">
                  <c:v>2017-V.12</c:v>
                </c:pt>
                <c:pt idx="4">
                  <c:v>2017-V.13</c:v>
                </c:pt>
                <c:pt idx="5">
                  <c:v>2017-V.14</c:v>
                </c:pt>
                <c:pt idx="6">
                  <c:v>2017-V.15</c:v>
                </c:pt>
                <c:pt idx="7">
                  <c:v>2017-V.16</c:v>
                </c:pt>
                <c:pt idx="8">
                  <c:v>2017-V.17</c:v>
                </c:pt>
              </c:strCache>
            </c:strRef>
          </c:cat>
          <c:val>
            <c:numRef>
              <c:f>Figurer_VOC!$C$3:$C$11</c:f>
              <c:numCache>
                <c:formatCode>General</c:formatCode>
                <c:ptCount val="9"/>
                <c:pt idx="0">
                  <c:v>0.61</c:v>
                </c:pt>
                <c:pt idx="1">
                  <c:v>0.55000000000000004</c:v>
                </c:pt>
                <c:pt idx="2">
                  <c:v>0.53</c:v>
                </c:pt>
                <c:pt idx="3">
                  <c:v>0.4</c:v>
                </c:pt>
                <c:pt idx="4">
                  <c:v>0.34</c:v>
                </c:pt>
                <c:pt idx="5">
                  <c:v>0.28999999999999998</c:v>
                </c:pt>
                <c:pt idx="6">
                  <c:v>0.32</c:v>
                </c:pt>
                <c:pt idx="7">
                  <c:v>0.33</c:v>
                </c:pt>
                <c:pt idx="8">
                  <c:v>0.26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Figurer_VOC!$D$2</c:f>
              <c:strCache>
                <c:ptCount val="1"/>
                <c:pt idx="0">
                  <c:v>Maryd</c:v>
                </c:pt>
              </c:strCache>
            </c:strRef>
          </c:tx>
          <c:marker>
            <c:symbol val="none"/>
          </c:marker>
          <c:cat>
            <c:strRef>
              <c:f>Figurer_VOC!$A$3:$A$11</c:f>
              <c:strCache>
                <c:ptCount val="9"/>
                <c:pt idx="0">
                  <c:v>2017-V.09</c:v>
                </c:pt>
                <c:pt idx="1">
                  <c:v>2017-V.10</c:v>
                </c:pt>
                <c:pt idx="2">
                  <c:v>2017-V.11</c:v>
                </c:pt>
                <c:pt idx="3">
                  <c:v>2017-V.12</c:v>
                </c:pt>
                <c:pt idx="4">
                  <c:v>2017-V.13</c:v>
                </c:pt>
                <c:pt idx="5">
                  <c:v>2017-V.14</c:v>
                </c:pt>
                <c:pt idx="6">
                  <c:v>2017-V.15</c:v>
                </c:pt>
                <c:pt idx="7">
                  <c:v>2017-V.16</c:v>
                </c:pt>
                <c:pt idx="8">
                  <c:v>2017-V.17</c:v>
                </c:pt>
              </c:strCache>
            </c:strRef>
          </c:cat>
          <c:val>
            <c:numRef>
              <c:f>Figurer_VOC!$D$3:$D$11</c:f>
              <c:numCache>
                <c:formatCode>General</c:formatCode>
                <c:ptCount val="9"/>
                <c:pt idx="0">
                  <c:v>0.73</c:v>
                </c:pt>
                <c:pt idx="1">
                  <c:v>0.52</c:v>
                </c:pt>
                <c:pt idx="2">
                  <c:v>0.48</c:v>
                </c:pt>
                <c:pt idx="3">
                  <c:v>0.52</c:v>
                </c:pt>
                <c:pt idx="4">
                  <c:v>0.48</c:v>
                </c:pt>
                <c:pt idx="5">
                  <c:v>0.28000000000000003</c:v>
                </c:pt>
                <c:pt idx="6">
                  <c:v>0.36</c:v>
                </c:pt>
                <c:pt idx="7">
                  <c:v>0.32</c:v>
                </c:pt>
                <c:pt idx="8">
                  <c:v>0.21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Figurer_VOC!$E$2</c:f>
              <c:strCache>
                <c:ptCount val="1"/>
                <c:pt idx="0">
                  <c:v>Stenshult</c:v>
                </c:pt>
              </c:strCache>
            </c:strRef>
          </c:tx>
          <c:marker>
            <c:symbol val="none"/>
          </c:marker>
          <c:cat>
            <c:strRef>
              <c:f>Figurer_VOC!$A$3:$A$11</c:f>
              <c:strCache>
                <c:ptCount val="9"/>
                <c:pt idx="0">
                  <c:v>2017-V.09</c:v>
                </c:pt>
                <c:pt idx="1">
                  <c:v>2017-V.10</c:v>
                </c:pt>
                <c:pt idx="2">
                  <c:v>2017-V.11</c:v>
                </c:pt>
                <c:pt idx="3">
                  <c:v>2017-V.12</c:v>
                </c:pt>
                <c:pt idx="4">
                  <c:v>2017-V.13</c:v>
                </c:pt>
                <c:pt idx="5">
                  <c:v>2017-V.14</c:v>
                </c:pt>
                <c:pt idx="6">
                  <c:v>2017-V.15</c:v>
                </c:pt>
                <c:pt idx="7">
                  <c:v>2017-V.16</c:v>
                </c:pt>
                <c:pt idx="8">
                  <c:v>2017-V.17</c:v>
                </c:pt>
              </c:strCache>
            </c:strRef>
          </c:cat>
          <c:val>
            <c:numRef>
              <c:f>Figurer_VOC!$E$3:$E$11</c:f>
              <c:numCache>
                <c:formatCode>General</c:formatCode>
                <c:ptCount val="9"/>
                <c:pt idx="0">
                  <c:v>0.75</c:v>
                </c:pt>
                <c:pt idx="1">
                  <c:v>0.57999999999999996</c:v>
                </c:pt>
                <c:pt idx="2">
                  <c:v>0.62</c:v>
                </c:pt>
                <c:pt idx="3">
                  <c:v>0.45</c:v>
                </c:pt>
                <c:pt idx="4">
                  <c:v>0.34</c:v>
                </c:pt>
                <c:pt idx="5">
                  <c:v>0.31</c:v>
                </c:pt>
                <c:pt idx="6">
                  <c:v>0.34</c:v>
                </c:pt>
                <c:pt idx="7">
                  <c:v>0.36</c:v>
                </c:pt>
                <c:pt idx="8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57248"/>
        <c:axId val="91567232"/>
      </c:lineChart>
      <c:catAx>
        <c:axId val="9155724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v-SE"/>
          </a:p>
        </c:txPr>
        <c:crossAx val="91567232"/>
        <c:crosses val="autoZero"/>
        <c:auto val="1"/>
        <c:lblAlgn val="ctr"/>
        <c:lblOffset val="100"/>
        <c:noMultiLvlLbl val="0"/>
      </c:catAx>
      <c:valAx>
        <c:axId val="915672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v-SE"/>
          </a:p>
        </c:txPr>
        <c:crossAx val="91557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sv-SE" sz="10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Bensen &amp; toluen i gatumiljö i Malmö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sv-SE"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(2-årsmedelvärde i µg/m</a:t>
            </a:r>
            <a:r>
              <a:rPr lang="sv-SE" sz="800" b="0" i="0" u="none" strike="noStrike" baseline="30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3</a:t>
            </a:r>
            <a:r>
              <a:rPr lang="sv-SE"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</a:t>
            </a:r>
          </a:p>
        </c:rich>
      </c:tx>
      <c:layout>
        <c:manualLayout>
          <c:xMode val="edge"/>
          <c:yMode val="edge"/>
          <c:x val="0.23412740074157395"/>
          <c:y val="1.96078431372549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0731203745723E-2"/>
          <c:y val="0.11036215805307936"/>
          <c:w val="0.88956590039049266"/>
          <c:h val="0.71284264212357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VOC!$E$30</c:f>
              <c:strCache>
                <c:ptCount val="1"/>
                <c:pt idx="0">
                  <c:v>Bensen</c:v>
                </c:pt>
              </c:strCache>
            </c:strRef>
          </c:tx>
          <c:spPr>
            <a:solidFill>
              <a:srgbClr val="0000FF"/>
            </a:solidFill>
            <a:ln w="25400">
              <a:solidFill>
                <a:srgbClr val="0000FF"/>
              </a:solidFill>
              <a:prstDash val="solid"/>
            </a:ln>
          </c:spPr>
          <c:invertIfNegative val="0"/>
          <c:cat>
            <c:strRef>
              <c:f>VOC!$D$31:$D$37</c:f>
              <c:strCache>
                <c:ptCount val="7"/>
                <c:pt idx="0">
                  <c:v>1996/1997</c:v>
                </c:pt>
                <c:pt idx="1">
                  <c:v>2000/2001</c:v>
                </c:pt>
                <c:pt idx="2">
                  <c:v>2002/2003</c:v>
                </c:pt>
                <c:pt idx="3">
                  <c:v>2006/2007</c:v>
                </c:pt>
                <c:pt idx="4">
                  <c:v>2010/2011</c:v>
                </c:pt>
                <c:pt idx="5">
                  <c:v>2013/2014</c:v>
                </c:pt>
                <c:pt idx="6">
                  <c:v>2015/2016</c:v>
                </c:pt>
              </c:strCache>
            </c:strRef>
          </c:cat>
          <c:val>
            <c:numRef>
              <c:f>VOC!$E$31:$E$37</c:f>
              <c:numCache>
                <c:formatCode>0.0</c:formatCode>
                <c:ptCount val="7"/>
                <c:pt idx="0">
                  <c:v>12.9</c:v>
                </c:pt>
                <c:pt idx="1">
                  <c:v>7.9</c:v>
                </c:pt>
                <c:pt idx="2">
                  <c:v>4.8</c:v>
                </c:pt>
                <c:pt idx="3">
                  <c:v>0.89</c:v>
                </c:pt>
                <c:pt idx="4">
                  <c:v>0.64999999999999991</c:v>
                </c:pt>
                <c:pt idx="5">
                  <c:v>1.375</c:v>
                </c:pt>
                <c:pt idx="6">
                  <c:v>0.92689037876868219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09728"/>
        <c:axId val="91615616"/>
      </c:barChart>
      <c:lineChart>
        <c:grouping val="standard"/>
        <c:varyColors val="0"/>
        <c:ser>
          <c:idx val="2"/>
          <c:order val="1"/>
          <c:tx>
            <c:strRef>
              <c:f>VOC!$H$30</c:f>
              <c:strCache>
                <c:ptCount val="1"/>
                <c:pt idx="0">
                  <c:v>MKN Bensen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VOC!$D$31:$D$36</c:f>
              <c:strCache>
                <c:ptCount val="6"/>
                <c:pt idx="0">
                  <c:v>1996/1997</c:v>
                </c:pt>
                <c:pt idx="1">
                  <c:v>2000/2001</c:v>
                </c:pt>
                <c:pt idx="2">
                  <c:v>2002/2003</c:v>
                </c:pt>
                <c:pt idx="3">
                  <c:v>2006/2007</c:v>
                </c:pt>
                <c:pt idx="4">
                  <c:v>2010/2011</c:v>
                </c:pt>
                <c:pt idx="5">
                  <c:v>2013/2014</c:v>
                </c:pt>
              </c:strCache>
            </c:strRef>
          </c:cat>
          <c:val>
            <c:numRef>
              <c:f>VOC!$H$31:$H$37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09728"/>
        <c:axId val="91615616"/>
      </c:lineChart>
      <c:catAx>
        <c:axId val="916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9161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615616"/>
        <c:scaling>
          <c:orientation val="minMax"/>
          <c:max val="15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91609728"/>
        <c:crosses val="autoZero"/>
        <c:crossBetween val="between"/>
        <c:majorUnit val="5"/>
        <c:minorUnit val="5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507957338665999"/>
          <c:y val="0.89412094076475734"/>
          <c:w val="0.76190622005582642"/>
          <c:h val="7.058864700735934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86290698235502E-2"/>
          <c:y val="4.9180596611470076E-2"/>
          <c:w val="0.75201995204286032"/>
          <c:h val="0.83984862357321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'Helsingborg &amp; Burlöv'!$A$2:$A$6</c:f>
              <c:strCache>
                <c:ptCount val="5"/>
                <c:pt idx="0">
                  <c:v>Helsingborg Järnvägsgatan 20</c:v>
                </c:pt>
                <c:pt idx="1">
                  <c:v>Helsingborg, Sydhamnsgatan 26</c:v>
                </c:pt>
                <c:pt idx="2">
                  <c:v>Burlöv, Lundavägen 25</c:v>
                </c:pt>
                <c:pt idx="3">
                  <c:v>Burlöv, Hamngatan</c:v>
                </c:pt>
                <c:pt idx="4">
                  <c:v>Burlöv, Segedal</c:v>
                </c:pt>
              </c:strCache>
            </c:strRef>
          </c:cat>
          <c:val>
            <c:numRef>
              <c:f>'Helsingborg &amp; Burlöv'!$G$2:$G$6</c:f>
              <c:numCache>
                <c:formatCode>0.00</c:formatCode>
                <c:ptCount val="5"/>
                <c:pt idx="0">
                  <c:v>0.77800000000000002</c:v>
                </c:pt>
                <c:pt idx="1">
                  <c:v>0.51600000000000001</c:v>
                </c:pt>
                <c:pt idx="2">
                  <c:v>0.6399999999999999</c:v>
                </c:pt>
                <c:pt idx="3">
                  <c:v>0.53666666666666663</c:v>
                </c:pt>
                <c:pt idx="4">
                  <c:v>0.49666666666666665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13888"/>
        <c:axId val="91436160"/>
      </c:barChart>
      <c:catAx>
        <c:axId val="9141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sv-SE"/>
          </a:p>
        </c:txPr>
        <c:crossAx val="91436160"/>
        <c:crosses val="autoZero"/>
        <c:auto val="1"/>
        <c:lblAlgn val="ctr"/>
        <c:lblOffset val="100"/>
        <c:noMultiLvlLbl val="0"/>
      </c:catAx>
      <c:valAx>
        <c:axId val="914361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1413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0.85324</cdr:x>
      <cdr:y>0.35216</cdr:y>
    </cdr:from>
    <cdr:to>
      <cdr:x>0.98749</cdr:x>
      <cdr:y>0.55482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7143750" y="1009650"/>
          <a:ext cx="1123951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/>
            <a:t>Medelvärde    (µg/m3)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emf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59" y="2708920"/>
            <a:ext cx="339237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smtClean="0"/>
              <a:t>Samordnad </a:t>
            </a:r>
            <a:r>
              <a:rPr lang="sv-SE" b="1" dirty="0"/>
              <a:t>kontroll av luftkvalitet </a:t>
            </a:r>
            <a:endParaRPr lang="sv-SE" b="1" dirty="0" smtClean="0"/>
          </a:p>
          <a:p>
            <a:pPr marL="0" indent="0" algn="ctr">
              <a:buNone/>
            </a:pPr>
            <a:r>
              <a:rPr lang="sv-SE" b="1" dirty="0" smtClean="0"/>
              <a:t>inom samverkansområdet Skåne</a:t>
            </a:r>
          </a:p>
          <a:p>
            <a:pPr marL="0" indent="0" algn="ctr">
              <a:buNone/>
            </a:pPr>
            <a:endParaRPr lang="sv-SE" sz="800" b="1" dirty="0" smtClean="0"/>
          </a:p>
          <a:p>
            <a:pPr marL="0" indent="0" algn="ctr">
              <a:buNone/>
            </a:pPr>
            <a:r>
              <a:rPr lang="sv-SE" sz="2000" b="1" dirty="0" smtClean="0"/>
              <a:t>VOC-mätning (Volatile </a:t>
            </a:r>
            <a:r>
              <a:rPr lang="sv-SE" sz="2000" b="1" dirty="0" err="1"/>
              <a:t>Organic</a:t>
            </a:r>
            <a:r>
              <a:rPr lang="sv-SE" sz="2000" b="1" dirty="0"/>
              <a:t> </a:t>
            </a:r>
            <a:r>
              <a:rPr lang="sv-SE" sz="2000" b="1" dirty="0" err="1" smtClean="0"/>
              <a:t>Compounds</a:t>
            </a:r>
            <a:r>
              <a:rPr lang="sv-SE" sz="2000" b="1" dirty="0"/>
              <a:t>)</a:t>
            </a:r>
            <a:endParaRPr lang="sv-SE" sz="2000" b="1" dirty="0" smtClean="0"/>
          </a:p>
          <a:p>
            <a:pPr marL="0" indent="0" algn="ctr">
              <a:buNone/>
            </a:pPr>
            <a:r>
              <a:rPr lang="sv-SE" sz="2000" b="1" dirty="0" smtClean="0"/>
              <a:t>2017-03-11   -   2017-04-18</a:t>
            </a:r>
            <a:endParaRPr lang="sv-SE" sz="2000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08920"/>
            <a:ext cx="992899" cy="148934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988840"/>
            <a:ext cx="1570119" cy="181803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28074"/>
            <a:ext cx="3779912" cy="154897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7" y="3988144"/>
            <a:ext cx="3776894" cy="18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815044"/>
              </p:ext>
            </p:extLst>
          </p:nvPr>
        </p:nvGraphicFramePr>
        <p:xfrm>
          <a:off x="251520" y="980728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ktangel 7"/>
          <p:cNvSpPr/>
          <p:nvPr/>
        </p:nvSpPr>
        <p:spPr>
          <a:xfrm>
            <a:off x="1037853" y="401483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smtClean="0"/>
              <a:t>Mätresultat för bensen - Kommuner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84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sv-SE" sz="2000" dirty="0" smtClean="0"/>
              <a:t>Bakgrundshalter för bensen från Krondroppsnätet</a:t>
            </a:r>
            <a:endParaRPr lang="sv-S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Platshållare för innehåll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94934"/>
              </p:ext>
            </p:extLst>
          </p:nvPr>
        </p:nvGraphicFramePr>
        <p:xfrm>
          <a:off x="2483768" y="963613"/>
          <a:ext cx="4392488" cy="1619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370"/>
                <a:gridCol w="934361"/>
                <a:gridCol w="926946"/>
                <a:gridCol w="613020"/>
                <a:gridCol w="85279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 smtClean="0">
                          <a:effectLst/>
                        </a:rPr>
                        <a:t>Landsbygd (vecka)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>
                          <a:effectLst/>
                        </a:rPr>
                        <a:t>Arkelstorp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>
                          <a:effectLst/>
                        </a:rPr>
                        <a:t>Hissmossa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>
                          <a:effectLst/>
                        </a:rPr>
                        <a:t>Maryd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Stenshult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2017-09</a:t>
                      </a:r>
                      <a:endParaRPr lang="sv-SE" sz="10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0,65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0,61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0,73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0,75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2017-10</a:t>
                      </a:r>
                      <a:endParaRPr lang="sv-SE" sz="10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0,54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0,55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0,52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0,58</a:t>
                      </a:r>
                      <a:endParaRPr lang="sv-SE" sz="10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2017-11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0,52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0,53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0,48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0,62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2017-12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0,41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0,4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0,52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0,45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2017-13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0,30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0,34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0,48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0,34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2017-14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0,27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0,29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0,28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0,31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2017-15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0,34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0,32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0,36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0,34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2017-16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0,30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0,33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0,32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0,36</a:t>
                      </a:r>
                      <a:endParaRPr lang="sv-SE" sz="10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2017-17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0,26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0,26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>
                          <a:solidFill>
                            <a:srgbClr val="FF0000"/>
                          </a:solidFill>
                          <a:effectLst/>
                        </a:rPr>
                        <a:t>0,21</a:t>
                      </a:r>
                      <a:endParaRPr lang="sv-SE" sz="10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0,33</a:t>
                      </a:r>
                      <a:endParaRPr lang="sv-SE" sz="10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948368"/>
              </p:ext>
            </p:extLst>
          </p:nvPr>
        </p:nvGraphicFramePr>
        <p:xfrm>
          <a:off x="1187624" y="2708920"/>
          <a:ext cx="67042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3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Årsprofil i Dalaplan under 10 år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1412776"/>
            <a:ext cx="2088232" cy="16127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1600" dirty="0" smtClean="0"/>
              <a:t>Årsprofilen i Dalaplan under 10 år visar tydlig sänkning av halterna under mars-april. Vilket överensstämmer med sänkning  av uppmätta halter under 2017.</a:t>
            </a:r>
            <a:endParaRPr lang="sv-SE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migha\Desktop\Bensen Dalaplan 10 å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6552728" cy="52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k pil 10"/>
          <p:cNvCxnSpPr/>
          <p:nvPr/>
        </p:nvCxnSpPr>
        <p:spPr>
          <a:xfrm flipH="1" flipV="1">
            <a:off x="1907704" y="2852936"/>
            <a:ext cx="2160240" cy="115212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Bensenhalter i Skåne jämfört med Dalaplan</a:t>
            </a:r>
            <a:endParaRPr lang="sv-S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4957"/>
            <a:ext cx="3612047" cy="40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000251"/>
              </p:ext>
            </p:extLst>
          </p:nvPr>
        </p:nvGraphicFramePr>
        <p:xfrm>
          <a:off x="4139952" y="1772816"/>
          <a:ext cx="4748538" cy="342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lips 2"/>
          <p:cNvSpPr/>
          <p:nvPr/>
        </p:nvSpPr>
        <p:spPr>
          <a:xfrm>
            <a:off x="3707905" y="1700808"/>
            <a:ext cx="5436096" cy="3672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5980" y="151573"/>
            <a:ext cx="8229600" cy="70609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Extra mätpunkter i Helsingborg och Burlöv</a:t>
            </a:r>
            <a:endParaRPr lang="sv-S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39295"/>
              </p:ext>
            </p:extLst>
          </p:nvPr>
        </p:nvGraphicFramePr>
        <p:xfrm>
          <a:off x="1043606" y="1124742"/>
          <a:ext cx="7136317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644"/>
                <a:gridCol w="670493"/>
                <a:gridCol w="670493"/>
                <a:gridCol w="703934"/>
                <a:gridCol w="703934"/>
                <a:gridCol w="670493"/>
                <a:gridCol w="1757326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 dirty="0">
                          <a:effectLst/>
                        </a:rPr>
                        <a:t>V.11-2017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 dirty="0">
                          <a:effectLst/>
                        </a:rPr>
                        <a:t>V.12-2017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 dirty="0">
                          <a:effectLst/>
                        </a:rPr>
                        <a:t>V. 13-2017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 dirty="0">
                          <a:effectLst/>
                        </a:rPr>
                        <a:t>V. 14-2017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 dirty="0">
                          <a:effectLst/>
                        </a:rPr>
                        <a:t>V.15-2017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 dirty="0">
                          <a:effectLst/>
                        </a:rPr>
                        <a:t>medelvärde bensen(µg/m3)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Helsingborg Järnvägsgatan </a:t>
                      </a:r>
                      <a:r>
                        <a:rPr lang="sv-SE" sz="1100" b="1" u="none" strike="noStrike" dirty="0" smtClean="0">
                          <a:effectLst/>
                        </a:rPr>
                        <a:t>20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effectLst/>
                        </a:rPr>
                        <a:t>0,77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effectLst/>
                        </a:rPr>
                        <a:t>0,92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0,93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0,65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0,62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>
                          <a:effectLst/>
                        </a:rPr>
                        <a:t>0,78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>
                          <a:effectLst/>
                        </a:rPr>
                        <a:t>Helsingborg, Sydhamnsgatan 26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0,51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effectLst/>
                        </a:rPr>
                        <a:t>0,68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effectLst/>
                        </a:rPr>
                        <a:t>0,49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0,44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0,46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>
                          <a:effectLst/>
                        </a:rPr>
                        <a:t>0,52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>
                          <a:effectLst/>
                        </a:rPr>
                        <a:t>Burlöv, Lundavägen 25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0,65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0,68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effectLst/>
                        </a:rPr>
                        <a:t>0,71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effectLst/>
                        </a:rPr>
                        <a:t>0,47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0,69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>
                          <a:effectLst/>
                        </a:rPr>
                        <a:t>0,64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>
                          <a:effectLst/>
                        </a:rPr>
                        <a:t>Burlöv, Hamngatan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0,52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0,61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0,48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0,54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>
                          <a:effectLst/>
                        </a:rPr>
                        <a:t>Burlöv, Segedal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0,56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effectLst/>
                        </a:rPr>
                        <a:t>0,47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effectLst/>
                        </a:rPr>
                        <a:t>0,46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0,50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150698"/>
              </p:ext>
            </p:extLst>
          </p:nvPr>
        </p:nvGraphicFramePr>
        <p:xfrm>
          <a:off x="1026648" y="3356992"/>
          <a:ext cx="7153276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2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Slutsats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Bensenhalter är lägre än NUT (nedre utvärderingströsklen)</a:t>
            </a:r>
          </a:p>
          <a:p>
            <a:pPr marL="0" indent="0">
              <a:buNone/>
            </a:pPr>
            <a:r>
              <a:rPr lang="sv-SE" sz="5400" b="1" dirty="0" smtClean="0">
                <a:solidFill>
                  <a:srgbClr val="FF0000"/>
                </a:solidFill>
              </a:rPr>
              <a:t>-&gt;</a:t>
            </a:r>
          </a:p>
          <a:p>
            <a:r>
              <a:rPr lang="sv-SE" b="1" dirty="0" smtClean="0"/>
              <a:t>Inget krav på fasta mätstationer!</a:t>
            </a:r>
          </a:p>
          <a:p>
            <a:endParaRPr lang="sv-SE" dirty="0"/>
          </a:p>
          <a:p>
            <a:r>
              <a:rPr lang="sv-SE" dirty="0" smtClean="0"/>
              <a:t>OBS: Presentar mätdata från övriga mätparameterar och mätdata kommer att ingå i Årsrapport!?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89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 sist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……..</a:t>
            </a:r>
          </a:p>
          <a:p>
            <a:r>
              <a:rPr lang="sv-SE" dirty="0" smtClean="0"/>
              <a:t>……..</a:t>
            </a:r>
          </a:p>
          <a:p>
            <a:r>
              <a:rPr lang="sv-SE" dirty="0" smtClean="0"/>
              <a:t>………</a:t>
            </a:r>
          </a:p>
          <a:p>
            <a:r>
              <a:rPr lang="sv-SE" dirty="0" smtClean="0"/>
              <a:t>Lite om </a:t>
            </a:r>
            <a:r>
              <a:rPr lang="sv-SE" smtClean="0"/>
              <a:t>naturens mysterier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49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51297" r="63505" b="15219"/>
          <a:stretch/>
        </p:blipFill>
        <p:spPr bwMode="auto">
          <a:xfrm>
            <a:off x="539552" y="908720"/>
            <a:ext cx="8001389" cy="460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6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v-SE" sz="2400" dirty="0" smtClean="0"/>
              <a:t>VOC mätningarna i Skåne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v-SE" sz="1800" dirty="0" smtClean="0"/>
              <a:t>Mätperiod: fem sammanhängande veckor under 2017 (V. 11 tom V.16)</a:t>
            </a:r>
          </a:p>
          <a:p>
            <a:r>
              <a:rPr lang="sv-SE" sz="1800" dirty="0" smtClean="0"/>
              <a:t>Fokus på </a:t>
            </a:r>
            <a:r>
              <a:rPr lang="sv-SE" sz="1800" dirty="0"/>
              <a:t>v</a:t>
            </a:r>
            <a:r>
              <a:rPr lang="sv-SE" sz="1800" dirty="0" smtClean="0"/>
              <a:t>eckovis mätning av bensen </a:t>
            </a:r>
            <a:r>
              <a:rPr lang="sv-SE" sz="1800" dirty="0"/>
              <a:t>i </a:t>
            </a:r>
            <a:r>
              <a:rPr lang="sv-SE" sz="1800" dirty="0" smtClean="0"/>
              <a:t>tätort</a:t>
            </a:r>
          </a:p>
          <a:p>
            <a:r>
              <a:rPr lang="sv-SE" sz="1800" dirty="0"/>
              <a:t>Mätningarna utfördes på samtliga medlemskommuner (32 st</a:t>
            </a:r>
            <a:r>
              <a:rPr lang="sv-SE" sz="1800" dirty="0" smtClean="0"/>
              <a:t>.)</a:t>
            </a:r>
          </a:p>
          <a:p>
            <a:r>
              <a:rPr lang="sv-SE" sz="1800" dirty="0" smtClean="0"/>
              <a:t>Helsingborg och Burlöv utförde extra mätningar på en punkt.</a:t>
            </a:r>
          </a:p>
          <a:p>
            <a:r>
              <a:rPr lang="sv-SE" sz="1800" dirty="0" smtClean="0"/>
              <a:t>VOC-mätning  innefattar också: toluen, oktan, butylacetat, etylbensen, xylen</a:t>
            </a:r>
            <a:endParaRPr lang="sv-SE" sz="1000" b="1" i="1" dirty="0" smtClean="0"/>
          </a:p>
          <a:p>
            <a:endParaRPr lang="sv-SE" sz="1000" b="1" i="1" dirty="0"/>
          </a:p>
          <a:p>
            <a:pPr marL="0" indent="0">
              <a:buNone/>
            </a:pPr>
            <a:r>
              <a:rPr lang="sv-SE" sz="1000" b="1" i="1" dirty="0" smtClean="0"/>
              <a:t>  Perstorp </a:t>
            </a:r>
            <a:r>
              <a:rPr lang="sv-SE" sz="1000" b="1" i="1" dirty="0"/>
              <a:t>- Stockholmsvägen 9 </a:t>
            </a:r>
            <a:r>
              <a:rPr lang="sv-SE" sz="1000" b="1" i="1" dirty="0" smtClean="0"/>
              <a:t>		  Ängelholm </a:t>
            </a:r>
            <a:r>
              <a:rPr lang="sv-SE" sz="1000" b="1" i="1" dirty="0"/>
              <a:t>- Kristian II Väg 16A </a:t>
            </a:r>
            <a:r>
              <a:rPr lang="sv-SE" sz="1000" b="1" i="1" dirty="0" smtClean="0"/>
              <a:t>		               Diffusionsprovtagare </a:t>
            </a:r>
            <a:r>
              <a:rPr lang="sv-SE" sz="1000" b="1" i="1" dirty="0"/>
              <a:t>för </a:t>
            </a:r>
            <a:r>
              <a:rPr lang="sv-SE" sz="1000" b="1" i="1" dirty="0" smtClean="0"/>
              <a:t>kolväten</a:t>
            </a:r>
            <a:endParaRPr lang="sv-SE" sz="1000" b="1" i="1" dirty="0"/>
          </a:p>
        </p:txBody>
      </p:sp>
      <p:pic>
        <p:nvPicPr>
          <p:cNvPr id="1026" name="Picture 2" descr="G:\Förvaltningar\Miljöförvaltningen\MJ gemensam (3289)\SUS\Enheten MOA\Luft\Samordnad Kontroll\VOC mätning  2017\VOC_Bilder\Perstorp_Stockholmsvägen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Förvaltningar\Miljöförvaltningen\MJ gemensam (3289)\SUS\Enheten MOA\Luft\Samordnad Kontroll\VOC mätning  2017\VOC_Bilder\Ängelholm_Kristian II Väg 1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Förvaltningar\Miljöförvaltningen\MJ gemensam (3289)\SUS\Enheten MOA\Luft\Samordnad Kontroll\VOC mätning  2017\VOC_Bilder\Bild 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14" y="3238475"/>
            <a:ext cx="3119414" cy="32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5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Bakgrundsfakta VOC</a:t>
            </a:r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52097"/>
              </p:ext>
            </p:extLst>
          </p:nvPr>
        </p:nvGraphicFramePr>
        <p:xfrm>
          <a:off x="1524000" y="1397000"/>
          <a:ext cx="6000327" cy="3012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109"/>
                <a:gridCol w="2000109"/>
                <a:gridCol w="2000109"/>
              </a:tblGrid>
              <a:tr h="509721">
                <a:tc>
                  <a:txBody>
                    <a:bodyPr/>
                    <a:lstStyle/>
                    <a:p>
                      <a:r>
                        <a:rPr lang="sv-SE" dirty="0"/>
                        <a:t>Effekter på hälsa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Effekter på naturmiljö och material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Källor till luftutsläpp</a:t>
                      </a:r>
                    </a:p>
                  </a:txBody>
                  <a:tcPr marL="9525" marR="9525" marT="9525" marB="9525" anchor="ctr"/>
                </a:tc>
              </a:tr>
              <a:tr h="2170351">
                <a:tc>
                  <a:txBody>
                    <a:bodyPr/>
                    <a:lstStyle/>
                    <a:p>
                      <a:pPr rtl="0"/>
                      <a:r>
                        <a:rPr lang="sv-SE" sz="1400" dirty="0"/>
                        <a:t>Bensen kan bidra till cancer, främst leukemi. </a:t>
                      </a:r>
                      <a:endParaRPr lang="sv-SE" sz="1400" dirty="0" smtClean="0"/>
                    </a:p>
                    <a:p>
                      <a:pPr rtl="0"/>
                      <a:endParaRPr lang="sv-SE" sz="1400" dirty="0" smtClean="0"/>
                    </a:p>
                    <a:p>
                      <a:pPr rtl="0"/>
                      <a:r>
                        <a:rPr lang="sv-SE" sz="1400" dirty="0" smtClean="0"/>
                        <a:t>Aldehyder </a:t>
                      </a:r>
                      <a:r>
                        <a:rPr lang="sv-SE" sz="1400" dirty="0"/>
                        <a:t>är irriterande för luftvägarna och kan förvärra astma. </a:t>
                      </a:r>
                      <a:endParaRPr lang="sv-SE" sz="1400" dirty="0" smtClean="0"/>
                    </a:p>
                    <a:p>
                      <a:pPr rtl="0"/>
                      <a:endParaRPr lang="sv-SE" sz="1400" dirty="0" smtClean="0"/>
                    </a:p>
                    <a:p>
                      <a:pPr rtl="0"/>
                      <a:r>
                        <a:rPr lang="sv-SE" sz="1400" dirty="0" smtClean="0"/>
                        <a:t>VOC </a:t>
                      </a:r>
                      <a:r>
                        <a:rPr lang="sv-SE" sz="1400" dirty="0"/>
                        <a:t>bidrar sannolikt till några extra cancerfall per år i Sverige.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Skador </a:t>
                      </a:r>
                      <a:r>
                        <a:rPr lang="sv-SE" sz="1400" dirty="0"/>
                        <a:t>på växter och material genom att VOC orsakar bildning av ozon.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Främst bilavgaser. Vedeldning,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utsläpp från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industrier, arbetsmaskiner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och användning av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hushållsprodukter är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viktiga källor.</a:t>
                      </a: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54508"/>
              </p:ext>
            </p:extLst>
          </p:nvPr>
        </p:nvGraphicFramePr>
        <p:xfrm>
          <a:off x="1547664" y="4797152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Bensen: 	Miljömål 1 </a:t>
                      </a:r>
                      <a:r>
                        <a:rPr lang="sv-SE" dirty="0" err="1" smtClean="0"/>
                        <a:t>ug</a:t>
                      </a:r>
                      <a:r>
                        <a:rPr lang="sv-SE" dirty="0" smtClean="0"/>
                        <a:t>/m3</a:t>
                      </a:r>
                    </a:p>
                    <a:p>
                      <a:r>
                        <a:rPr lang="sv-SE" dirty="0" smtClean="0"/>
                        <a:t>	MKN 5 </a:t>
                      </a:r>
                      <a:r>
                        <a:rPr lang="sv-SE" dirty="0" err="1" smtClean="0"/>
                        <a:t>ug</a:t>
                      </a:r>
                      <a:r>
                        <a:rPr lang="sv-SE" dirty="0" smtClean="0"/>
                        <a:t>/m3</a:t>
                      </a:r>
                    </a:p>
                    <a:p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94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47353" y="28509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Uppmätta halter av bensen i Skåne</a:t>
            </a:r>
            <a:endParaRPr lang="sv-SE" sz="2800" dirty="0"/>
          </a:p>
        </p:txBody>
      </p:sp>
      <p:pic>
        <p:nvPicPr>
          <p:cNvPr id="2052" name="Picture 4" descr="http://www.miljomal.se/images/colors/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6858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miljomal.se/images/colors/1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4111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ljomal.se/images/colors/1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miljomal.se/images/colors/1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81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iljomal.se/images/colors/1_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27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1763687" y="123740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- 2013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5940152" y="12861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2010-2014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06" y="1606734"/>
            <a:ext cx="3897198" cy="396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6" t="16669" r="25824" b="37141"/>
          <a:stretch/>
        </p:blipFill>
        <p:spPr bwMode="auto">
          <a:xfrm>
            <a:off x="40556" y="1700038"/>
            <a:ext cx="4740749" cy="395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0557" y="5148917"/>
            <a:ext cx="2516198" cy="1338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 smtClean="0">
                <a:latin typeface="Arial" charset="0"/>
                <a:cs typeface="Arial" charset="0"/>
              </a:rPr>
              <a:t>Hämtat från Miljömålsportalen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785817" y="5860042"/>
            <a:ext cx="251619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900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latin typeface="Arial" charset="0"/>
                <a:cs typeface="Arial" charset="0"/>
              </a:rPr>
              <a:t>Hämtat från kontrollstrategier 2017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668475" cy="720080"/>
          </a:xfrm>
        </p:spPr>
        <p:txBody>
          <a:bodyPr>
            <a:normAutofit/>
          </a:bodyPr>
          <a:lstStyle/>
          <a:p>
            <a:r>
              <a:rPr lang="sv-SE" sz="1800" b="1" dirty="0"/>
              <a:t>För att få en </a:t>
            </a:r>
            <a:r>
              <a:rPr lang="sv-SE" sz="1800" b="1" dirty="0" smtClean="0"/>
              <a:t>detaljerad </a:t>
            </a:r>
            <a:r>
              <a:rPr lang="sv-SE" sz="1800" b="1" dirty="0"/>
              <a:t>kartering för Skåne genomfördes under 2017 </a:t>
            </a:r>
            <a:r>
              <a:rPr lang="sv-SE" sz="1800" b="1" dirty="0" smtClean="0"/>
              <a:t>mätkampanj </a:t>
            </a:r>
            <a:r>
              <a:rPr lang="sv-SE" sz="1800" b="1" dirty="0"/>
              <a:t>för </a:t>
            </a:r>
            <a:r>
              <a:rPr lang="sv-SE" sz="1800" b="1" dirty="0" err="1" smtClean="0"/>
              <a:t>bla</a:t>
            </a:r>
            <a:r>
              <a:rPr lang="sv-SE" sz="1800" b="1" dirty="0" smtClean="0"/>
              <a:t> bensen</a:t>
            </a:r>
            <a:r>
              <a:rPr lang="sv-SE" sz="1800" b="1" dirty="0"/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2537" r="74914" b="14426"/>
          <a:stretch/>
        </p:blipFill>
        <p:spPr bwMode="auto">
          <a:xfrm>
            <a:off x="5888894" y="3151287"/>
            <a:ext cx="2906232" cy="37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241145" y="980728"/>
            <a:ext cx="5277334" cy="44644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v-SE" alt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 samtliga </a:t>
            </a:r>
            <a:r>
              <a:rPr lang="sv-SE" altLang="sv-SE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32 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kommuner.</a:t>
            </a:r>
          </a:p>
          <a:p>
            <a:endParaRPr lang="sv-SE" alt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 Burlöv </a:t>
            </a:r>
            <a:r>
              <a:rPr lang="sv-SE" altLang="sv-SE" sz="2400" dirty="0">
                <a:ea typeface="Verdana" panose="020B0604030504040204" pitchFamily="34" charset="0"/>
                <a:cs typeface="Verdana" panose="020B0604030504040204" pitchFamily="34" charset="0"/>
              </a:rPr>
              <a:t>och 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Helsingborg gjordes ytterligare mätning.</a:t>
            </a:r>
            <a:endParaRPr lang="sv-SE" altLang="sv-SE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alt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Mätning vid samtliga </a:t>
            </a:r>
            <a:r>
              <a:rPr lang="sv-SE" altLang="sv-SE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bakgrundsytor i Skåne (v9-v17)</a:t>
            </a:r>
          </a:p>
          <a:p>
            <a:pPr marL="0" indent="0">
              <a:buNone/>
            </a:pPr>
            <a:endParaRPr lang="sv-SE" alt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 samverkansområdet </a:t>
            </a:r>
            <a:r>
              <a:rPr lang="sv-SE" altLang="sv-SE" sz="2400" dirty="0">
                <a:ea typeface="Verdana" panose="020B0604030504040204" pitchFamily="34" charset="0"/>
                <a:cs typeface="Verdana" panose="020B0604030504040204" pitchFamily="34" charset="0"/>
              </a:rPr>
              <a:t>utfördes 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mätningar av bensen kontinuerligt vid </a:t>
            </a:r>
            <a:r>
              <a:rPr lang="sv-SE" altLang="sv-SE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mätplatsen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(Dalaplan i Malmö*).</a:t>
            </a:r>
          </a:p>
          <a:p>
            <a:endParaRPr lang="sv-SE" alt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Totalt i Skåne kommer bensen mätas vid </a:t>
            </a:r>
            <a:r>
              <a:rPr lang="sv-SE" altLang="sv-SE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39 (42)*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platser.</a:t>
            </a:r>
          </a:p>
          <a:p>
            <a:endParaRPr lang="sv-SE" alt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altLang="sv-SE" sz="2400" dirty="0">
                <a:ea typeface="Verdana" panose="020B0604030504040204" pitchFamily="34" charset="0"/>
                <a:cs typeface="Verdana" panose="020B0604030504040204" pitchFamily="34" charset="0"/>
              </a:rPr>
              <a:t>Enligt lagstiftningen behöver Skåne </a:t>
            </a:r>
            <a:r>
              <a:rPr lang="sv-SE" altLang="sv-SE" sz="2400" b="1" dirty="0">
                <a:ea typeface="Verdana" panose="020B0604030504040204" pitchFamily="34" charset="0"/>
                <a:cs typeface="Verdana" panose="020B0604030504040204" pitchFamily="34" charset="0"/>
              </a:rPr>
              <a:t>0 – 2 </a:t>
            </a:r>
            <a:r>
              <a:rPr lang="sv-SE" altLang="sv-SE" sz="2400" dirty="0">
                <a:ea typeface="Verdana" panose="020B0604030504040204" pitchFamily="34" charset="0"/>
                <a:cs typeface="Verdana" panose="020B0604030504040204" pitchFamily="34" charset="0"/>
              </a:rPr>
              <a:t>mätningar av b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ensen.</a:t>
            </a:r>
          </a:p>
          <a:p>
            <a:endParaRPr lang="sv-SE" alt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Skånes luftvårdsförbinds Syfte är bl.a. att </a:t>
            </a:r>
            <a:r>
              <a:rPr lang="sv-SE" altLang="sv-SE" sz="2400" dirty="0"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edriver </a:t>
            </a:r>
            <a:r>
              <a:rPr lang="sv-SE" altLang="sv-SE" sz="2400" dirty="0">
                <a:ea typeface="Verdana" panose="020B0604030504040204" pitchFamily="34" charset="0"/>
                <a:cs typeface="Verdana" panose="020B0604030504040204" pitchFamily="34" charset="0"/>
              </a:rPr>
              <a:t>övervakning av luftkvaliteten i Skåne</a:t>
            </a:r>
            <a:r>
              <a:rPr lang="sv-SE" alt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sv-SE" altLang="sv-SE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altLang="sv-SE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</p:txBody>
      </p:sp>
      <p:sp>
        <p:nvSpPr>
          <p:cNvPr id="6" name="textruta 5"/>
          <p:cNvSpPr txBox="1"/>
          <p:nvPr/>
        </p:nvSpPr>
        <p:spPr>
          <a:xfrm>
            <a:off x="395536" y="5923771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* I </a:t>
            </a:r>
            <a:r>
              <a:rPr lang="sv-SE" altLang="sv-SE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Lund och Helsingborg mäts också bensen vid tre DOAS sträckor</a:t>
            </a:r>
            <a:r>
              <a:rPr lang="sv-SE" altLang="sv-SE" sz="1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sv-SE" sz="1000" dirty="0">
                <a:latin typeface="+mn-lt"/>
              </a:rPr>
              <a:t> Mätstationerna </a:t>
            </a:r>
            <a:r>
              <a:rPr lang="sv-SE" sz="1000" dirty="0" smtClean="0">
                <a:latin typeface="+mn-lt"/>
              </a:rPr>
              <a:t>uppfyller dock inte samtliga kriterierna </a:t>
            </a:r>
            <a:r>
              <a:rPr lang="sv-SE" sz="1000" dirty="0">
                <a:latin typeface="+mn-lt"/>
              </a:rPr>
              <a:t>för godkända mätplatser </a:t>
            </a:r>
            <a:r>
              <a:rPr lang="sv-SE" sz="1000" dirty="0" smtClean="0">
                <a:latin typeface="+mn-lt"/>
              </a:rPr>
              <a:t>eller att kontinuerliga </a:t>
            </a:r>
            <a:r>
              <a:rPr lang="sv-SE" sz="1000" dirty="0">
                <a:latin typeface="+mn-lt"/>
              </a:rPr>
              <a:t>mätningar ske med </a:t>
            </a:r>
            <a:r>
              <a:rPr lang="sv-SE" sz="1000" dirty="0" smtClean="0">
                <a:latin typeface="+mn-lt"/>
              </a:rPr>
              <a:t>referensmetoder eller </a:t>
            </a:r>
            <a:r>
              <a:rPr lang="sv-SE" sz="1000" dirty="0">
                <a:latin typeface="+mn-lt"/>
              </a:rPr>
              <a:t>annan likvärdig metod.</a:t>
            </a:r>
          </a:p>
          <a:p>
            <a:endParaRPr lang="sv-SE" altLang="sv-S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hennil\Desktop\SLF Mätningar\VOC skåne fi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937" r="21191" b="6790"/>
          <a:stretch/>
        </p:blipFill>
        <p:spPr bwMode="auto">
          <a:xfrm>
            <a:off x="6125723" y="119665"/>
            <a:ext cx="2669403" cy="26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9040" y="908720"/>
            <a:ext cx="8229600" cy="4929411"/>
          </a:xfrm>
        </p:spPr>
        <p:txBody>
          <a:bodyPr>
            <a:normAutofit/>
          </a:bodyPr>
          <a:lstStyle/>
          <a:p>
            <a:r>
              <a:rPr lang="sv-SE" sz="1400" dirty="0" smtClean="0"/>
              <a:t>Skåne delades till 4 rutter </a:t>
            </a:r>
          </a:p>
          <a:p>
            <a:r>
              <a:rPr lang="sv-SE" sz="1400" dirty="0" smtClean="0"/>
              <a:t>32 mätpunkter i veckan</a:t>
            </a:r>
          </a:p>
          <a:p>
            <a:r>
              <a:rPr lang="sv-SE" sz="1400" dirty="0" smtClean="0"/>
              <a:t>2 personer 2 dagar i veckan </a:t>
            </a:r>
            <a:endParaRPr lang="sv-SE" sz="1400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34070" y="28509"/>
            <a:ext cx="8229600" cy="808203"/>
          </a:xfrm>
        </p:spPr>
        <p:txBody>
          <a:bodyPr>
            <a:normAutofit/>
          </a:bodyPr>
          <a:lstStyle/>
          <a:p>
            <a:r>
              <a:rPr lang="sv-SE" sz="2400" dirty="0" smtClean="0"/>
              <a:t>VOC mätningarna i Skåne - Körsträckor</a:t>
            </a:r>
            <a:endParaRPr lang="sv-SE" sz="2400" dirty="0"/>
          </a:p>
        </p:txBody>
      </p:sp>
      <p:pic>
        <p:nvPicPr>
          <p:cNvPr id="6" name="Bildobjekt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Förvaltningar\Miljöförvaltningen\MJ gemensam (3289)\SUS\Enheten MOA\Luft\Samordnad Kontroll\VOC mätning  2017\Körkartor\Skå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7" y="1772816"/>
            <a:ext cx="4523985" cy="4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97" y="1052736"/>
            <a:ext cx="3710413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51" y="3698032"/>
            <a:ext cx="39193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Uppmätta halter av bensen i Skåne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9906"/>
            <a:ext cx="421344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7" y="2038964"/>
            <a:ext cx="4268030" cy="434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1331640" y="16288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2010-2014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796136" y="165429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2017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12590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*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835696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*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267744" y="263691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* Mätning har gjorts med DOAS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444"/>
            <a:ext cx="9144000" cy="617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573533" cy="655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1223628" y="17181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smtClean="0"/>
              <a:t>Mätresultat för bensen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20" y="-1538"/>
            <a:ext cx="673279" cy="6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1900" dirty="0" smtClean="0"/>
              <a:t>Jämförelse med bakgrundshalter samt kontinuerlig mätning på Dalaplan</a:t>
            </a:r>
            <a:br>
              <a:rPr lang="sv-SE" sz="1900" dirty="0" smtClean="0"/>
            </a:br>
            <a:r>
              <a:rPr lang="sv-SE" sz="1900" dirty="0" smtClean="0"/>
              <a:t>under första halvåret 2017</a:t>
            </a:r>
            <a:endParaRPr lang="sv-SE" sz="1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24" y="-1538"/>
            <a:ext cx="96407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" y="28509"/>
            <a:ext cx="787027" cy="952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09230"/>
              </p:ext>
            </p:extLst>
          </p:nvPr>
        </p:nvGraphicFramePr>
        <p:xfrm>
          <a:off x="2843808" y="1196752"/>
          <a:ext cx="3276601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269"/>
                <a:gridCol w="697824"/>
                <a:gridCol w="789810"/>
                <a:gridCol w="6216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Veckomedelvärde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Dalaplan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Kommuner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Bakgrund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V.11-2017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0,73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0,67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0,54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V.12-2017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0,77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0,71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0,45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V.13-2017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0,71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0,67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0,37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V.14-2017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0,63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0,46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0,29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V.15-2017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0,54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0,51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0,34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942783"/>
              </p:ext>
            </p:extLst>
          </p:nvPr>
        </p:nvGraphicFramePr>
        <p:xfrm>
          <a:off x="827584" y="2924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3" t="32152" r="21364" b="28716"/>
          <a:stretch/>
        </p:blipFill>
        <p:spPr bwMode="auto">
          <a:xfrm>
            <a:off x="5611494" y="2996952"/>
            <a:ext cx="3060340" cy="193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574</Words>
  <Application>Microsoft Office PowerPoint</Application>
  <PresentationFormat>Bildspel på skärmen (4:3)</PresentationFormat>
  <Paragraphs>203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PowerPoint-presentation</vt:lpstr>
      <vt:lpstr>VOC mätningarna i Skåne</vt:lpstr>
      <vt:lpstr>Bakgrundsfakta VOC</vt:lpstr>
      <vt:lpstr>Uppmätta halter av bensen i Skåne</vt:lpstr>
      <vt:lpstr>För att få en detaljerad kartering för Skåne genomfördes under 2017 mätkampanj för bla bensen.</vt:lpstr>
      <vt:lpstr>VOC mätningarna i Skåne - Körsträckor</vt:lpstr>
      <vt:lpstr>Uppmätta halter av bensen i Skåne</vt:lpstr>
      <vt:lpstr>PowerPoint-presentation</vt:lpstr>
      <vt:lpstr>Jämförelse med bakgrundshalter samt kontinuerlig mätning på Dalaplan under första halvåret 2017</vt:lpstr>
      <vt:lpstr>PowerPoint-presentation</vt:lpstr>
      <vt:lpstr>Bakgrundshalter för bensen från Krondroppsnätet</vt:lpstr>
      <vt:lpstr>Årsprofil i Dalaplan under 10 år</vt:lpstr>
      <vt:lpstr>Bensenhalter i Skåne jämfört med Dalaplan</vt:lpstr>
      <vt:lpstr>Extra mätpunkter i Helsingborg och Burlöv</vt:lpstr>
      <vt:lpstr>Slutsats</vt:lpstr>
      <vt:lpstr>Till sist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Amir Arvin</dc:creator>
  <cp:lastModifiedBy>Susanna Gustafsson</cp:lastModifiedBy>
  <cp:revision>189</cp:revision>
  <dcterms:created xsi:type="dcterms:W3CDTF">2017-07-10T08:26:24Z</dcterms:created>
  <dcterms:modified xsi:type="dcterms:W3CDTF">2017-08-25T09:41:05Z</dcterms:modified>
</cp:coreProperties>
</file>