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Override1.xml" ContentType="application/vnd.openxmlformats-officedocument.themeOverride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2"/>
  </p:sldMasterIdLst>
  <p:notesMasterIdLst>
    <p:notesMasterId r:id="rId30"/>
  </p:notesMasterIdLst>
  <p:sldIdLst>
    <p:sldId id="322" r:id="rId3"/>
    <p:sldId id="379" r:id="rId4"/>
    <p:sldId id="413" r:id="rId5"/>
    <p:sldId id="403" r:id="rId6"/>
    <p:sldId id="409" r:id="rId7"/>
    <p:sldId id="410" r:id="rId8"/>
    <p:sldId id="396" r:id="rId9"/>
    <p:sldId id="401" r:id="rId10"/>
    <p:sldId id="408" r:id="rId11"/>
    <p:sldId id="402" r:id="rId12"/>
    <p:sldId id="411" r:id="rId13"/>
    <p:sldId id="412" r:id="rId14"/>
    <p:sldId id="417" r:id="rId15"/>
    <p:sldId id="406" r:id="rId16"/>
    <p:sldId id="414" r:id="rId17"/>
    <p:sldId id="407" r:id="rId18"/>
    <p:sldId id="393" r:id="rId19"/>
    <p:sldId id="380" r:id="rId20"/>
    <p:sldId id="392" r:id="rId21"/>
    <p:sldId id="394" r:id="rId22"/>
    <p:sldId id="415" r:id="rId23"/>
    <p:sldId id="416" r:id="rId24"/>
    <p:sldId id="419" r:id="rId25"/>
    <p:sldId id="421" r:id="rId26"/>
    <p:sldId id="420" r:id="rId27"/>
    <p:sldId id="422" r:id="rId28"/>
    <p:sldId id="323" r:id="rId29"/>
  </p:sldIdLst>
  <p:sldSz cx="9144000" cy="6858000" type="screen4x3"/>
  <p:notesSz cx="6858000" cy="9144000"/>
  <p:defaultTextStyle>
    <a:defPPr>
      <a:defRPr lang="sv-S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46F890A9-2807-4EBB-B81D-B2AA78EC7F39}" styleName="Mörkt format 2 - Dekorfärg 5/Dekorfärg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2D5ABB26-0587-4C30-8999-92F81FD0307C}" styleName="Inget format, inget rutnät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Inget format, tabellrutnät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487" autoAdjust="0"/>
    <p:restoredTop sz="94660"/>
  </p:normalViewPr>
  <p:slideViewPr>
    <p:cSldViewPr>
      <p:cViewPr>
        <p:scale>
          <a:sx n="80" d="100"/>
          <a:sy n="80" d="100"/>
        </p:scale>
        <p:origin x="-202" y="-139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intra.malmo.se\dfs\gemensamt\F&#246;rvaltningar\Milj&#246;f&#246;rvaltningen\MJ%20gemensam%20(3289)\SUS\Enheten%20MOA\Luft\Luftv&#229;rdsf&#246;rbundet\Sk&#229;nerapport_2016\%23%20Utsl&#228;pp%20(%25)%20kommun_AA%20(Pajdiagram)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\\intra.malmo.se\dfs\gemensamt\F&#246;rvaltningar\Milj&#246;f&#246;rvaltningen\MJ%20gemensam%20(3289)\SUS\Enheten%20MOA\Luft\Luftv&#229;rdsf&#246;rbundet\Sk&#229;nerapport_2016\%23%20Utsl&#228;pp%20(%25)%20kommun_AA%20(Pajdiagram)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\\intra.malmo.se\dfs\gemensamt\F&#246;rvaltningar\Milj&#246;f&#246;rvaltningen\MJ%20gemensam%20(3289)\SUS\Enheten%20MOA\Luft\Luftv&#229;rdsf&#246;rbundet\Sk&#229;nerapport_2016\%23%20Utsl&#228;pp%20(%25)%20kommun_AA%20(Pajdiagram)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\\intra.malmo.se\dfs\gemensamt\F&#246;rvaltningar\Milj&#246;f&#246;rvaltningen\MJ%20gemensam%20(3289)\SUS\Enheten%20MOA\Luft\Luftv&#229;rdsf&#246;rbundet\Sk&#229;nerapport_2016\%23%20Utsl&#228;pp%20(%25)%20kommun_AA%20(Pajdiagram)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Bok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explosion val="25"/>
          <c:dPt>
            <c:idx val="0"/>
            <c:bubble3D val="0"/>
            <c:explosion val="17"/>
          </c:dPt>
          <c:dLbls>
            <c:dLblPos val="out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val>
            <c:numRef>
              <c:f>Burlöv!$B$3:$G$3</c:f>
              <c:numCache>
                <c:formatCode>0</c:formatCode>
                <c:ptCount val="6"/>
                <c:pt idx="0">
                  <c:v>58.398169336384441</c:v>
                </c:pt>
                <c:pt idx="1">
                  <c:v>11.441647597254006</c:v>
                </c:pt>
                <c:pt idx="2">
                  <c:v>6.9107551487414183</c:v>
                </c:pt>
                <c:pt idx="3">
                  <c:v>1.2814645308924484</c:v>
                </c:pt>
                <c:pt idx="4">
                  <c:v>20.59496567505721</c:v>
                </c:pt>
                <c:pt idx="5">
                  <c:v>1.3729977116704806</c:v>
                </c:pt>
              </c:numCache>
            </c:numRef>
          </c:val>
        </c:ser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plotVisOnly val="1"/>
    <c:dispBlanksAs val="gap"/>
    <c:showDLblsOverMax val="0"/>
  </c:chart>
  <c:spPr>
    <a:noFill/>
    <a:ln>
      <a:noFill/>
    </a:ln>
    <a:extLst>
      <a:ext uri="{909E8E84-426E-40DD-AFC4-6F175D3DCCD1}">
        <a14:hiddenFill xmlns:a14="http://schemas.microsoft.com/office/drawing/2010/main">
          <a:solidFill>
            <a:sysClr val="window" lastClr="FFFFFF"/>
          </a:solidFill>
        </a14:hiddenFill>
      </a:ext>
    </a:extLst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7633845662568592"/>
          <c:y val="0.15094922447909412"/>
          <c:w val="0.79673610702610942"/>
          <c:h val="0.76053651462141636"/>
        </c:manualLayout>
      </c:layout>
      <c:pie3DChart>
        <c:varyColors val="1"/>
        <c:ser>
          <c:idx val="0"/>
          <c:order val="0"/>
          <c:tx>
            <c:strRef>
              <c:f>Burlöv!$A$6</c:f>
              <c:strCache>
                <c:ptCount val="1"/>
                <c:pt idx="0">
                  <c:v>PM10</c:v>
                </c:pt>
              </c:strCache>
            </c:strRef>
          </c:tx>
          <c:explosion val="25"/>
          <c:dPt>
            <c:idx val="0"/>
            <c:bubble3D val="0"/>
            <c:explosion val="34"/>
          </c:dPt>
          <c:dPt>
            <c:idx val="1"/>
            <c:bubble3D val="0"/>
            <c:explosion val="39"/>
          </c:dPt>
          <c:dPt>
            <c:idx val="2"/>
            <c:bubble3D val="0"/>
            <c:explosion val="19"/>
          </c:dPt>
          <c:dLbls>
            <c:dLbl>
              <c:idx val="1"/>
              <c:layout>
                <c:manualLayout>
                  <c:x val="-1.6640155971981645E-2"/>
                  <c:y val="3.7685060565275909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2"/>
              <c:layout>
                <c:manualLayout>
                  <c:x val="8.9729045342118053E-3"/>
                  <c:y val="0.15491081304743254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3"/>
              <c:layout>
                <c:manualLayout>
                  <c:x val="3.6363636363636362E-2"/>
                  <c:y val="-5.2941176470588235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</c:dLbl>
            <c:dLblPos val="out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val>
            <c:numRef>
              <c:f>Burlöv!$B$6:$G$6</c:f>
              <c:numCache>
                <c:formatCode>0</c:formatCode>
                <c:ptCount val="6"/>
                <c:pt idx="0">
                  <c:v>84.560570071258908</c:v>
                </c:pt>
                <c:pt idx="1">
                  <c:v>0</c:v>
                </c:pt>
                <c:pt idx="2">
                  <c:v>0</c:v>
                </c:pt>
                <c:pt idx="3">
                  <c:v>2.8503562945368168</c:v>
                </c:pt>
                <c:pt idx="4">
                  <c:v>11.87648456057007</c:v>
                </c:pt>
                <c:pt idx="5">
                  <c:v>0.71258907363420421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plotVisOnly val="1"/>
    <c:dispBlanksAs val="gap"/>
    <c:showDLblsOverMax val="0"/>
  </c:chart>
  <c:spPr>
    <a:noFill/>
    <a:ln>
      <a:noFill/>
    </a:ln>
    <a:extLst>
      <a:ext uri="{909E8E84-426E-40DD-AFC4-6F175D3DCCD1}">
        <a14:hiddenFill xmlns:a14="http://schemas.microsoft.com/office/drawing/2010/main">
          <a:solidFill>
            <a:sysClr val="window" lastClr="FFFFFF"/>
          </a:solidFill>
        </a14:hiddenFill>
      </a:ext>
    </a:extLst>
  </c:sp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explosion val="25"/>
          <c:dPt>
            <c:idx val="0"/>
            <c:bubble3D val="0"/>
            <c:explosion val="17"/>
          </c:dPt>
          <c:dLbls>
            <c:dLblPos val="out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val>
            <c:numRef>
              <c:f>Burlöv!$B$3:$G$3</c:f>
              <c:numCache>
                <c:formatCode>0</c:formatCode>
                <c:ptCount val="6"/>
                <c:pt idx="0">
                  <c:v>58.398169336384441</c:v>
                </c:pt>
                <c:pt idx="1">
                  <c:v>11.441647597254006</c:v>
                </c:pt>
                <c:pt idx="2">
                  <c:v>6.9107551487414183</c:v>
                </c:pt>
                <c:pt idx="3">
                  <c:v>1.2814645308924484</c:v>
                </c:pt>
                <c:pt idx="4">
                  <c:v>20.59496567505721</c:v>
                </c:pt>
                <c:pt idx="5">
                  <c:v>1.3729977116704806</c:v>
                </c:pt>
              </c:numCache>
            </c:numRef>
          </c:val>
        </c:ser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plotVisOnly val="1"/>
    <c:dispBlanksAs val="gap"/>
    <c:showDLblsOverMax val="0"/>
  </c:chart>
  <c:spPr>
    <a:noFill/>
    <a:ln>
      <a:noFill/>
    </a:ln>
    <a:extLst>
      <a:ext uri="{909E8E84-426E-40DD-AFC4-6F175D3DCCD1}">
        <a14:hiddenFill xmlns:a14="http://schemas.microsoft.com/office/drawing/2010/main">
          <a:solidFill>
            <a:sysClr val="window" lastClr="FFFFFF"/>
          </a:solidFill>
        </a14:hiddenFill>
      </a:ext>
    </a:extLst>
  </c:sp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7633845662568592"/>
          <c:y val="0.15094922447909412"/>
          <c:w val="0.79673610702610942"/>
          <c:h val="0.76053651462141636"/>
        </c:manualLayout>
      </c:layout>
      <c:pie3DChart>
        <c:varyColors val="1"/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plotVisOnly val="1"/>
    <c:dispBlanksAs val="gap"/>
    <c:showDLblsOverMax val="0"/>
  </c:chart>
  <c:spPr>
    <a:noFill/>
    <a:ln>
      <a:noFill/>
    </a:ln>
    <a:extLst>
      <a:ext uri="{909E8E84-426E-40DD-AFC4-6F175D3DCCD1}">
        <a14:hiddenFill xmlns:a14="http://schemas.microsoft.com/office/drawing/2010/main">
          <a:solidFill>
            <a:sysClr val="window" lastClr="FFFFFF"/>
          </a:solidFill>
        </a14:hiddenFill>
      </a:ext>
    </a:extLst>
  </c:sp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Beräknat NO</a:t>
            </a:r>
            <a:r>
              <a:rPr lang="en-US" baseline="-25000"/>
              <a:t>2</a:t>
            </a:r>
            <a:r>
              <a:rPr lang="en-US"/>
              <a:t>  inkl. bakgrundshalt</a:t>
            </a:r>
          </a:p>
        </c:rich>
      </c:tx>
      <c:layout>
        <c:manualLayout>
          <c:xMode val="edge"/>
          <c:yMode val="edge"/>
          <c:x val="0.14484576492472992"/>
          <c:y val="5.3590568060021437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7.9794073427857493E-2"/>
          <c:y val="0.15033058550965586"/>
          <c:w val="0.83765557289347969"/>
          <c:h val="0.5635211654261692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Blad1!$D$4:$D$5</c:f>
              <c:strCache>
                <c:ptCount val="1"/>
                <c:pt idx="0">
                  <c:v>Beräknat NO2  Inkl. bakgrundshalt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</c:spPr>
          <c:invertIfNegative val="0"/>
          <c:cat>
            <c:strRef>
              <c:f>Blad1!$B$6:$B$38</c:f>
              <c:strCache>
                <c:ptCount val="33"/>
                <c:pt idx="0">
                  <c:v>Bjuv</c:v>
                </c:pt>
                <c:pt idx="1">
                  <c:v>Bromölla</c:v>
                </c:pt>
                <c:pt idx="2">
                  <c:v>Burlöv</c:v>
                </c:pt>
                <c:pt idx="3">
                  <c:v>Båstad</c:v>
                </c:pt>
                <c:pt idx="4">
                  <c:v>Eslöv</c:v>
                </c:pt>
                <c:pt idx="5">
                  <c:v>Helsingborg</c:v>
                </c:pt>
                <c:pt idx="6">
                  <c:v>Hässleholm</c:v>
                </c:pt>
                <c:pt idx="7">
                  <c:v>Höganäs</c:v>
                </c:pt>
                <c:pt idx="8">
                  <c:v>Hörby</c:v>
                </c:pt>
                <c:pt idx="9">
                  <c:v>Höör</c:v>
                </c:pt>
                <c:pt idx="10">
                  <c:v>Klippan</c:v>
                </c:pt>
                <c:pt idx="11">
                  <c:v>Kristianstad</c:v>
                </c:pt>
                <c:pt idx="12">
                  <c:v>Kävlinge</c:v>
                </c:pt>
                <c:pt idx="13">
                  <c:v>Landskrona</c:v>
                </c:pt>
                <c:pt idx="14">
                  <c:v>Lomma</c:v>
                </c:pt>
                <c:pt idx="15">
                  <c:v>Lund</c:v>
                </c:pt>
                <c:pt idx="16">
                  <c:v>Malmö</c:v>
                </c:pt>
                <c:pt idx="17">
                  <c:v>Osby</c:v>
                </c:pt>
                <c:pt idx="18">
                  <c:v>Perstorp</c:v>
                </c:pt>
                <c:pt idx="19">
                  <c:v>Simrishamn</c:v>
                </c:pt>
                <c:pt idx="20">
                  <c:v>Sjöbo</c:v>
                </c:pt>
                <c:pt idx="21">
                  <c:v>Skurup</c:v>
                </c:pt>
                <c:pt idx="22">
                  <c:v>Staffanstorp</c:v>
                </c:pt>
                <c:pt idx="23">
                  <c:v>Svalöv</c:v>
                </c:pt>
                <c:pt idx="24">
                  <c:v>Svedala</c:v>
                </c:pt>
                <c:pt idx="25">
                  <c:v>Tomelilla</c:v>
                </c:pt>
                <c:pt idx="26">
                  <c:v>Trelleborg</c:v>
                </c:pt>
                <c:pt idx="27">
                  <c:v>Vellinge</c:v>
                </c:pt>
                <c:pt idx="28">
                  <c:v>Ystad</c:v>
                </c:pt>
                <c:pt idx="29">
                  <c:v>Åstorp</c:v>
                </c:pt>
                <c:pt idx="30">
                  <c:v>Ängelholm</c:v>
                </c:pt>
                <c:pt idx="31">
                  <c:v>Örkelljunga</c:v>
                </c:pt>
                <c:pt idx="32">
                  <c:v>Östra Göinge</c:v>
                </c:pt>
              </c:strCache>
            </c:strRef>
          </c:cat>
          <c:val>
            <c:numRef>
              <c:f>Blad1!$D$6:$D$38</c:f>
              <c:numCache>
                <c:formatCode>General</c:formatCode>
                <c:ptCount val="33"/>
                <c:pt idx="0">
                  <c:v>9</c:v>
                </c:pt>
                <c:pt idx="1">
                  <c:v>7</c:v>
                </c:pt>
                <c:pt idx="2">
                  <c:v>20</c:v>
                </c:pt>
                <c:pt idx="3">
                  <c:v>12</c:v>
                </c:pt>
                <c:pt idx="4">
                  <c:v>17</c:v>
                </c:pt>
                <c:pt idx="5">
                  <c:v>26</c:v>
                </c:pt>
                <c:pt idx="6">
                  <c:v>13</c:v>
                </c:pt>
                <c:pt idx="7">
                  <c:v>11</c:v>
                </c:pt>
                <c:pt idx="8">
                  <c:v>14</c:v>
                </c:pt>
                <c:pt idx="9">
                  <c:v>13</c:v>
                </c:pt>
                <c:pt idx="10">
                  <c:v>14</c:v>
                </c:pt>
                <c:pt idx="11">
                  <c:v>15</c:v>
                </c:pt>
                <c:pt idx="12">
                  <c:v>18</c:v>
                </c:pt>
                <c:pt idx="13">
                  <c:v>20</c:v>
                </c:pt>
                <c:pt idx="14">
                  <c:v>14</c:v>
                </c:pt>
                <c:pt idx="15">
                  <c:v>16</c:v>
                </c:pt>
                <c:pt idx="16">
                  <c:v>30</c:v>
                </c:pt>
                <c:pt idx="17">
                  <c:v>9</c:v>
                </c:pt>
                <c:pt idx="18">
                  <c:v>9</c:v>
                </c:pt>
                <c:pt idx="19">
                  <c:v>11</c:v>
                </c:pt>
                <c:pt idx="20">
                  <c:v>9</c:v>
                </c:pt>
                <c:pt idx="21">
                  <c:v>13</c:v>
                </c:pt>
                <c:pt idx="22">
                  <c:v>15</c:v>
                </c:pt>
                <c:pt idx="23">
                  <c:v>10</c:v>
                </c:pt>
                <c:pt idx="24">
                  <c:v>10</c:v>
                </c:pt>
                <c:pt idx="25">
                  <c:v>6</c:v>
                </c:pt>
                <c:pt idx="26">
                  <c:v>16</c:v>
                </c:pt>
                <c:pt idx="27">
                  <c:v>12</c:v>
                </c:pt>
                <c:pt idx="28">
                  <c:v>15</c:v>
                </c:pt>
                <c:pt idx="29">
                  <c:v>10</c:v>
                </c:pt>
                <c:pt idx="30">
                  <c:v>18</c:v>
                </c:pt>
                <c:pt idx="31">
                  <c:v>11</c:v>
                </c:pt>
                <c:pt idx="32">
                  <c:v>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9154688"/>
        <c:axId val="49168768"/>
      </c:barChart>
      <c:catAx>
        <c:axId val="49154688"/>
        <c:scaling>
          <c:orientation val="minMax"/>
        </c:scaling>
        <c:delete val="0"/>
        <c:axPos val="b"/>
        <c:majorTickMark val="out"/>
        <c:minorTickMark val="none"/>
        <c:tickLblPos val="nextTo"/>
        <c:crossAx val="49168768"/>
        <c:crosses val="autoZero"/>
        <c:auto val="1"/>
        <c:lblAlgn val="ctr"/>
        <c:lblOffset val="100"/>
        <c:noMultiLvlLbl val="0"/>
      </c:catAx>
      <c:valAx>
        <c:axId val="4916876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49154688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CBA705-5E3E-4644-8812-1BD7CB92DCD9}" type="datetimeFigureOut">
              <a:rPr lang="sv-SE" smtClean="0"/>
              <a:pPr/>
              <a:t>2017-08-28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B63508-36C1-4046-9561-FAFCD657D17F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80285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sv-SE" dirty="0" smtClean="0"/>
          </a:p>
        </p:txBody>
      </p:sp>
    </p:spTree>
    <p:extLst>
      <p:ext uri="{BB962C8B-B14F-4D97-AF65-F5344CB8AC3E}">
        <p14:creationId xmlns:p14="http://schemas.microsoft.com/office/powerpoint/2010/main" val="15565535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228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sv-SE" smtClean="0"/>
          </a:p>
        </p:txBody>
      </p:sp>
    </p:spTree>
    <p:extLst>
      <p:ext uri="{BB962C8B-B14F-4D97-AF65-F5344CB8AC3E}">
        <p14:creationId xmlns:p14="http://schemas.microsoft.com/office/powerpoint/2010/main" val="11463015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228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sv-SE" smtClean="0"/>
          </a:p>
        </p:txBody>
      </p:sp>
    </p:spTree>
    <p:extLst>
      <p:ext uri="{BB962C8B-B14F-4D97-AF65-F5344CB8AC3E}">
        <p14:creationId xmlns:p14="http://schemas.microsoft.com/office/powerpoint/2010/main" val="11463015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228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sv-SE" smtClean="0"/>
          </a:p>
        </p:txBody>
      </p:sp>
    </p:spTree>
    <p:extLst>
      <p:ext uri="{BB962C8B-B14F-4D97-AF65-F5344CB8AC3E}">
        <p14:creationId xmlns:p14="http://schemas.microsoft.com/office/powerpoint/2010/main" val="11463015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228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sv-SE" smtClean="0"/>
          </a:p>
        </p:txBody>
      </p:sp>
    </p:spTree>
    <p:extLst>
      <p:ext uri="{BB962C8B-B14F-4D97-AF65-F5344CB8AC3E}">
        <p14:creationId xmlns:p14="http://schemas.microsoft.com/office/powerpoint/2010/main" val="11463015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228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sv-SE" smtClean="0"/>
          </a:p>
        </p:txBody>
      </p:sp>
    </p:spTree>
    <p:extLst>
      <p:ext uri="{BB962C8B-B14F-4D97-AF65-F5344CB8AC3E}">
        <p14:creationId xmlns:p14="http://schemas.microsoft.com/office/powerpoint/2010/main" val="11463015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1691680" y="2130428"/>
            <a:ext cx="5760640" cy="1470025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2051720" y="3886201"/>
            <a:ext cx="504056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Klicka här för att ändra format på underrubrik i bakgrunden</a:t>
            </a:r>
            <a:endParaRPr lang="sv-SE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57400" cy="5851525"/>
          </a:xfrm>
        </p:spPr>
        <p:txBody>
          <a:bodyPr vert="eaVert"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019800" cy="5851525"/>
          </a:xfrm>
        </p:spPr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F1F2BF10-B60C-41F5-9C9D-3AB1A109855A}" type="datetimeFigureOut">
              <a:rPr lang="sv-SE"/>
              <a:pPr>
                <a:defRPr/>
              </a:pPr>
              <a:t>2017-08-28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A0D8091E-B6AE-49EA-91C0-7581FAC49D6C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ida med bar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3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56613" y="5943600"/>
            <a:ext cx="51435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ida med element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ida med text nega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19457f0-7884-4344-825b-9116774c08fc" descr="7064F2CD-8AB8-4CD6-8A88-877787CA510A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56613" y="5943600"/>
            <a:ext cx="514350" cy="690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a med element, bild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932040" y="338307"/>
            <a:ext cx="3384376" cy="1015663"/>
          </a:xfrm>
        </p:spPr>
        <p:txBody>
          <a:bodyPr>
            <a:spAutoFit/>
          </a:bodyPr>
          <a:lstStyle/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4932040" y="1600202"/>
            <a:ext cx="3384376" cy="4525963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bild 4"/>
          <p:cNvSpPr>
            <a:spLocks noGrp="1"/>
          </p:cNvSpPr>
          <p:nvPr>
            <p:ph type="pic" sz="quarter" idx="10"/>
          </p:nvPr>
        </p:nvSpPr>
        <p:spPr>
          <a:xfrm>
            <a:off x="611188" y="0"/>
            <a:ext cx="3960812" cy="6858000"/>
          </a:xfrm>
        </p:spPr>
        <p:txBody>
          <a:bodyPr rtlCol="0">
            <a:normAutofit/>
          </a:bodyPr>
          <a:lstStyle/>
          <a:p>
            <a:pPr lvl="0"/>
            <a:r>
              <a:rPr lang="sv-SE" noProof="0" smtClean="0"/>
              <a:t>Klicka på ikonen för att lägga till en bild</a:t>
            </a:r>
            <a:endParaRPr lang="sv-SE" noProof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a med element, diagrag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932040" y="338307"/>
            <a:ext cx="3384376" cy="1015663"/>
          </a:xfrm>
        </p:spPr>
        <p:txBody>
          <a:bodyPr>
            <a:spAutoFit/>
          </a:bodyPr>
          <a:lstStyle/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4932040" y="1600202"/>
            <a:ext cx="3384376" cy="4525963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6" name="Platshållare för diagram 5"/>
          <p:cNvSpPr>
            <a:spLocks noGrp="1"/>
          </p:cNvSpPr>
          <p:nvPr>
            <p:ph type="chart" sz="quarter" idx="10"/>
          </p:nvPr>
        </p:nvSpPr>
        <p:spPr>
          <a:xfrm>
            <a:off x="611188" y="0"/>
            <a:ext cx="3960812" cy="3429000"/>
          </a:xfrm>
        </p:spPr>
        <p:txBody>
          <a:bodyPr rtlCol="0">
            <a:normAutofit/>
          </a:bodyPr>
          <a:lstStyle/>
          <a:p>
            <a:pPr lvl="0"/>
            <a:r>
              <a:rPr lang="sv-SE" noProof="0" smtClean="0"/>
              <a:t>Klicka på ikonen för att lägga till ett diagram</a:t>
            </a:r>
            <a:endParaRPr lang="sv-SE" noProof="0"/>
          </a:p>
        </p:txBody>
      </p:sp>
      <p:sp>
        <p:nvSpPr>
          <p:cNvPr id="8" name="Platshållare för diagram 7"/>
          <p:cNvSpPr>
            <a:spLocks noGrp="1"/>
          </p:cNvSpPr>
          <p:nvPr>
            <p:ph type="chart" sz="quarter" idx="11"/>
          </p:nvPr>
        </p:nvSpPr>
        <p:spPr>
          <a:xfrm>
            <a:off x="611188" y="3429000"/>
            <a:ext cx="3960812" cy="3429000"/>
          </a:xfrm>
        </p:spPr>
        <p:txBody>
          <a:bodyPr rtlCol="0">
            <a:normAutofit/>
          </a:bodyPr>
          <a:lstStyle/>
          <a:p>
            <a:pPr lvl="0"/>
            <a:r>
              <a:rPr lang="sv-SE" noProof="0" smtClean="0"/>
              <a:t>Klicka på ikonen för att lägga till ett diagram</a:t>
            </a:r>
            <a:endParaRPr lang="sv-SE" noProof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a med element och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bild 4"/>
          <p:cNvSpPr>
            <a:spLocks noGrp="1"/>
          </p:cNvSpPr>
          <p:nvPr>
            <p:ph type="pic" sz="quarter" idx="10"/>
          </p:nvPr>
        </p:nvSpPr>
        <p:spPr>
          <a:xfrm>
            <a:off x="611188" y="0"/>
            <a:ext cx="7705228" cy="6858000"/>
          </a:xfrm>
        </p:spPr>
        <p:txBody>
          <a:bodyPr rtlCol="0">
            <a:normAutofit/>
          </a:bodyPr>
          <a:lstStyle/>
          <a:p>
            <a:pPr lvl="0"/>
            <a:r>
              <a:rPr lang="sv-SE" noProof="0" smtClean="0"/>
              <a:t>Klicka på ikonen för att lägga till en bild</a:t>
            </a:r>
            <a:endParaRPr lang="sv-SE" noProof="0"/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187624" y="338307"/>
            <a:ext cx="3384376" cy="1015663"/>
          </a:xfrm>
        </p:spPr>
        <p:txBody>
          <a:bodyPr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Platshållare för rubrik 1"/>
          <p:cNvSpPr>
            <a:spLocks noGrp="1"/>
          </p:cNvSpPr>
          <p:nvPr>
            <p:ph type="title"/>
          </p:nvPr>
        </p:nvSpPr>
        <p:spPr bwMode="auto">
          <a:xfrm>
            <a:off x="827088" y="274638"/>
            <a:ext cx="74898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 smtClean="0"/>
              <a:t>Klicka här för att ändra format</a:t>
            </a:r>
          </a:p>
        </p:txBody>
      </p:sp>
      <p:sp>
        <p:nvSpPr>
          <p:cNvPr id="1027" name="Platshållare för text 2"/>
          <p:cNvSpPr>
            <a:spLocks noGrp="1"/>
          </p:cNvSpPr>
          <p:nvPr>
            <p:ph type="body" idx="1"/>
          </p:nvPr>
        </p:nvSpPr>
        <p:spPr bwMode="auto">
          <a:xfrm>
            <a:off x="827088" y="1600200"/>
            <a:ext cx="7489825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</a:p>
        </p:txBody>
      </p:sp>
      <p:pic>
        <p:nvPicPr>
          <p:cNvPr id="1028" name="Picture 13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8456613" y="5943600"/>
            <a:ext cx="51435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a2924c6e-5b4b-4f65-bd7c-8a81100b3211" descr="image001"/>
          <p:cNvPicPr>
            <a:picLocks noChangeAspect="1" noChangeArrowheads="1"/>
          </p:cNvPicPr>
          <p:nvPr/>
        </p:nvPicPr>
        <p:blipFill>
          <a:blip r:embed="rId13" cstate="print"/>
          <a:srcRect b="6250"/>
          <a:stretch>
            <a:fillRect/>
          </a:stretch>
        </p:blipFill>
        <p:spPr bwMode="auto">
          <a:xfrm>
            <a:off x="0" y="0"/>
            <a:ext cx="6159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57" r:id="rId3"/>
    <p:sldLayoutId id="2147483660" r:id="rId4"/>
    <p:sldLayoutId id="2147483656" r:id="rId5"/>
    <p:sldLayoutId id="2147483655" r:id="rId6"/>
    <p:sldLayoutId id="2147483654" r:id="rId7"/>
    <p:sldLayoutId id="2147483653" r:id="rId8"/>
    <p:sldLayoutId id="2147483652" r:id="rId9"/>
    <p:sldLayoutId id="2147483661" r:id="rId10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000" b="1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charset="0"/>
          <a:cs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charset="0"/>
          <a:cs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charset="0"/>
          <a:cs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lnSpc>
          <a:spcPct val="120000"/>
        </a:lnSpc>
        <a:spcBef>
          <a:spcPct val="20000"/>
        </a:spcBef>
        <a:spcAft>
          <a:spcPct val="0"/>
        </a:spcAft>
        <a:buSzPct val="75000"/>
        <a:buFont typeface="Arial" charset="0"/>
        <a:buChar char="•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1" fontAlgn="base" hangingPunct="1">
        <a:lnSpc>
          <a:spcPct val="120000"/>
        </a:lnSpc>
        <a:spcBef>
          <a:spcPct val="20000"/>
        </a:spcBef>
        <a:spcAft>
          <a:spcPct val="0"/>
        </a:spcAft>
        <a:buSzPct val="75000"/>
        <a:buFont typeface="Arial" charset="0"/>
        <a:buChar char="•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rtl="0" eaLnBrk="1" fontAlgn="base" hangingPunct="1">
        <a:lnSpc>
          <a:spcPct val="120000"/>
        </a:lnSpc>
        <a:spcBef>
          <a:spcPct val="20000"/>
        </a:spcBef>
        <a:spcAft>
          <a:spcPct val="0"/>
        </a:spcAft>
        <a:buSzPct val="75000"/>
        <a:buFont typeface="Arial" charset="0"/>
        <a:buChar char="•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rtl="0" eaLnBrk="1" fontAlgn="base" hangingPunct="1">
        <a:lnSpc>
          <a:spcPct val="120000"/>
        </a:lnSpc>
        <a:spcBef>
          <a:spcPct val="20000"/>
        </a:spcBef>
        <a:spcAft>
          <a:spcPct val="0"/>
        </a:spcAft>
        <a:buSzPct val="75000"/>
        <a:buFont typeface="Arial" charset="0"/>
        <a:buChar char="•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rtl="0" eaLnBrk="1" fontAlgn="base" hangingPunct="1">
        <a:lnSpc>
          <a:spcPct val="120000"/>
        </a:lnSpc>
        <a:spcBef>
          <a:spcPct val="20000"/>
        </a:spcBef>
        <a:spcAft>
          <a:spcPct val="0"/>
        </a:spcAft>
        <a:buSzPct val="75000"/>
        <a:buFont typeface="Arial" charset="0"/>
        <a:buChar char="•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8.jpe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28.jpeg"/><Relationship Id="rId4" Type="http://schemas.openxmlformats.org/officeDocument/2006/relationships/image" Target="../media/image2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7.png"/><Relationship Id="rId4" Type="http://schemas.openxmlformats.org/officeDocument/2006/relationships/hyperlink" Target="https://www.sk&#229;neluft.se/samordnad-luftkontroll/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chart" Target="../charts/chart4.xml"/><Relationship Id="rId3" Type="http://schemas.openxmlformats.org/officeDocument/2006/relationships/image" Target="../media/image14.jpeg"/><Relationship Id="rId7" Type="http://schemas.openxmlformats.org/officeDocument/2006/relationships/chart" Target="../charts/chart3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2.xml"/><Relationship Id="rId5" Type="http://schemas.openxmlformats.org/officeDocument/2006/relationships/chart" Target="../charts/chart1.xml"/><Relationship Id="rId4" Type="http://schemas.openxmlformats.org/officeDocument/2006/relationships/image" Target="../media/image15.png"/><Relationship Id="rId9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ankebubbla 3"/>
          <p:cNvSpPr/>
          <p:nvPr/>
        </p:nvSpPr>
        <p:spPr>
          <a:xfrm>
            <a:off x="1403648" y="1124744"/>
            <a:ext cx="7488832" cy="4256583"/>
          </a:xfrm>
          <a:prstGeom prst="cloudCallout">
            <a:avLst>
              <a:gd name="adj1" fmla="val -51912"/>
              <a:gd name="adj2" fmla="val 47060"/>
            </a:avLst>
          </a:prstGeom>
          <a:solidFill>
            <a:schemeClr val="bg2">
              <a:lumMod val="7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16386" name="Rectangle 5"/>
          <p:cNvSpPr>
            <a:spLocks noGrp="1" noChangeArrowheads="1"/>
          </p:cNvSpPr>
          <p:nvPr>
            <p:ph type="title"/>
          </p:nvPr>
        </p:nvSpPr>
        <p:spPr>
          <a:xfrm>
            <a:off x="1619672" y="2214554"/>
            <a:ext cx="7128792" cy="2006600"/>
          </a:xfrm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45000"/>
                  </a:schemeClr>
                </a:solidFill>
              </a14:hiddenFill>
            </a:ext>
          </a:extLst>
        </p:spPr>
        <p:txBody>
          <a:bodyPr/>
          <a:lstStyle/>
          <a:p>
            <a:pPr algn="ctr"/>
            <a:r>
              <a:rPr lang="sv-SE" sz="2800" dirty="0"/>
              <a:t>Emissionsdatabasen </a:t>
            </a:r>
            <a:r>
              <a:rPr lang="sv-SE" sz="2800" dirty="0" smtClean="0"/>
              <a:t>Skåne: </a:t>
            </a:r>
            <a:r>
              <a:rPr lang="sv-SE" sz="2800" dirty="0"/>
              <a:t>K</a:t>
            </a:r>
            <a:r>
              <a:rPr lang="sv-SE" sz="2800" dirty="0" smtClean="0"/>
              <a:t>vävedioxid </a:t>
            </a:r>
            <a:r>
              <a:rPr lang="sv-SE" sz="2800" dirty="0"/>
              <a:t>och partiklar PM</a:t>
            </a:r>
            <a:r>
              <a:rPr lang="sv-SE" sz="2400" baseline="-25000" dirty="0"/>
              <a:t>10</a:t>
            </a:r>
            <a:r>
              <a:rPr lang="sv-SE" sz="2800" dirty="0"/>
              <a:t> </a:t>
            </a:r>
            <a:r>
              <a:rPr lang="sv-SE" sz="2800" dirty="0" smtClean="0"/>
              <a:t/>
            </a:r>
            <a:br>
              <a:rPr lang="sv-SE" sz="2800" dirty="0" smtClean="0"/>
            </a:br>
            <a:r>
              <a:rPr lang="sv-SE" sz="2800" dirty="0" smtClean="0"/>
              <a:t>i </a:t>
            </a:r>
            <a:r>
              <a:rPr lang="sv-SE" sz="2800" dirty="0"/>
              <a:t>Skånes kommuner 2014</a:t>
            </a:r>
            <a:r>
              <a:rPr lang="en-US" altLang="sv-SE" sz="3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n-US" altLang="sv-SE" sz="3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</a:br>
            <a:r>
              <a:rPr lang="en-US" altLang="sv-SE" sz="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n-US" altLang="sv-SE" sz="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</a:br>
            <a:r>
              <a:rPr lang="en-US" altLang="sv-SE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n-US" altLang="sv-SE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</a:br>
            <a:r>
              <a:rPr lang="en-US" altLang="sv-SE" sz="1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Miljöförvaltningen Malmö </a:t>
            </a:r>
            <a:r>
              <a:rPr lang="en-US" altLang="sv-SE" sz="1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stad</a:t>
            </a:r>
            <a:endParaRPr lang="en-US" altLang="sv-SE" sz="1800" b="1" dirty="0" smtClean="0">
              <a:solidFill>
                <a:schemeClr val="tx1">
                  <a:lumMod val="95000"/>
                  <a:lumOff val="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6387" name="Rectangle 8"/>
          <p:cNvSpPr>
            <a:spLocks noChangeArrowheads="1"/>
          </p:cNvSpPr>
          <p:nvPr/>
        </p:nvSpPr>
        <p:spPr bwMode="auto">
          <a:xfrm>
            <a:off x="2571750" y="1216025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sv-SE" dirty="0"/>
          </a:p>
        </p:txBody>
      </p:sp>
      <p:sp>
        <p:nvSpPr>
          <p:cNvPr id="2" name="Flödesschema: Process 1"/>
          <p:cNvSpPr/>
          <p:nvPr/>
        </p:nvSpPr>
        <p:spPr>
          <a:xfrm>
            <a:off x="899592" y="5472608"/>
            <a:ext cx="504056" cy="1412776"/>
          </a:xfrm>
          <a:prstGeom prst="flowChartProcess">
            <a:avLst/>
          </a:prstGeom>
          <a:solidFill>
            <a:schemeClr val="bg2">
              <a:lumMod val="50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735026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logga_lv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24328" y="116632"/>
            <a:ext cx="1485900" cy="1404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ktangel 4"/>
          <p:cNvSpPr/>
          <p:nvPr/>
        </p:nvSpPr>
        <p:spPr>
          <a:xfrm>
            <a:off x="827584" y="530677"/>
            <a:ext cx="669674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800" b="1" dirty="0"/>
              <a:t>Kvävedioxid och partiklar PM</a:t>
            </a:r>
            <a:r>
              <a:rPr lang="sv-SE" sz="2800" b="1" baseline="-25000" dirty="0"/>
              <a:t>10</a:t>
            </a:r>
            <a:r>
              <a:rPr lang="sv-SE" sz="2800" b="1" dirty="0"/>
              <a:t> </a:t>
            </a:r>
            <a:br>
              <a:rPr lang="sv-SE" sz="2800" b="1" dirty="0"/>
            </a:br>
            <a:r>
              <a:rPr lang="sv-SE" sz="2800" b="1" dirty="0"/>
              <a:t>i Skånes kommuner </a:t>
            </a:r>
            <a:r>
              <a:rPr lang="sv-SE" sz="2800" b="1" dirty="0" smtClean="0"/>
              <a:t>2014</a:t>
            </a:r>
            <a:endParaRPr lang="sv-SE" sz="2800" b="1" i="1" dirty="0"/>
          </a:p>
        </p:txBody>
      </p:sp>
      <p:sp>
        <p:nvSpPr>
          <p:cNvPr id="15" name="Rectangle 1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v-SE"/>
          </a:p>
        </p:txBody>
      </p:sp>
      <p:pic>
        <p:nvPicPr>
          <p:cNvPr id="13314" name="Picture 2" descr="Bjuv_TÄ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72" t="8600" r="12378" b="20770"/>
          <a:stretch>
            <a:fillRect/>
          </a:stretch>
        </p:blipFill>
        <p:spPr bwMode="auto">
          <a:xfrm>
            <a:off x="927101" y="1628800"/>
            <a:ext cx="4156124" cy="500881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# Legend_NO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100" y="4460001"/>
            <a:ext cx="836588" cy="2177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5" descr="Bjuv_PM10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29" t="8003" r="18203" b="12102"/>
          <a:stretch/>
        </p:blipFill>
        <p:spPr bwMode="auto">
          <a:xfrm>
            <a:off x="5557242" y="1869210"/>
            <a:ext cx="3479254" cy="476840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# Legend_PM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4540870"/>
            <a:ext cx="902738" cy="2056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ruta 1"/>
          <p:cNvSpPr txBox="1"/>
          <p:nvPr/>
        </p:nvSpPr>
        <p:spPr>
          <a:xfrm>
            <a:off x="3203848" y="1700808"/>
            <a:ext cx="18133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smtClean="0">
                <a:solidFill>
                  <a:schemeClr val="bg1"/>
                </a:solidFill>
              </a:rPr>
              <a:t>Haltberäkningar</a:t>
            </a:r>
          </a:p>
          <a:p>
            <a:r>
              <a:rPr lang="sv-SE" dirty="0" smtClean="0">
                <a:solidFill>
                  <a:schemeClr val="bg1"/>
                </a:solidFill>
              </a:rPr>
              <a:t>Bjuvs kommun</a:t>
            </a:r>
            <a:endParaRPr lang="sv-S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567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logga_lv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24328" y="116632"/>
            <a:ext cx="1485900" cy="1404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ktangel 4"/>
          <p:cNvSpPr/>
          <p:nvPr/>
        </p:nvSpPr>
        <p:spPr>
          <a:xfrm>
            <a:off x="827584" y="530677"/>
            <a:ext cx="669674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800" b="1" dirty="0"/>
              <a:t>Kvävedioxid och partiklar PM</a:t>
            </a:r>
            <a:r>
              <a:rPr lang="sv-SE" sz="2800" b="1" baseline="-25000" dirty="0"/>
              <a:t>10</a:t>
            </a:r>
            <a:r>
              <a:rPr lang="sv-SE" sz="2800" b="1" dirty="0"/>
              <a:t> </a:t>
            </a:r>
            <a:br>
              <a:rPr lang="sv-SE" sz="2800" b="1" dirty="0"/>
            </a:br>
            <a:r>
              <a:rPr lang="sv-SE" sz="2800" b="1" dirty="0"/>
              <a:t>i Skånes kommuner </a:t>
            </a:r>
            <a:r>
              <a:rPr lang="sv-SE" sz="2800" b="1" dirty="0" smtClean="0"/>
              <a:t>2014</a:t>
            </a:r>
            <a:endParaRPr lang="sv-SE" sz="2800" b="1" i="1" dirty="0"/>
          </a:p>
        </p:txBody>
      </p:sp>
      <p:sp>
        <p:nvSpPr>
          <p:cNvPr id="15" name="Rectangle 1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v-SE"/>
          </a:p>
        </p:txBody>
      </p:sp>
      <p:sp>
        <p:nvSpPr>
          <p:cNvPr id="2" name="textruta 1"/>
          <p:cNvSpPr txBox="1"/>
          <p:nvPr/>
        </p:nvSpPr>
        <p:spPr>
          <a:xfrm>
            <a:off x="3203848" y="1700808"/>
            <a:ext cx="18133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smtClean="0">
                <a:solidFill>
                  <a:schemeClr val="bg1"/>
                </a:solidFill>
              </a:rPr>
              <a:t>Haltberäkningar</a:t>
            </a:r>
          </a:p>
          <a:p>
            <a:r>
              <a:rPr lang="sv-SE" dirty="0" smtClean="0">
                <a:solidFill>
                  <a:schemeClr val="bg1"/>
                </a:solidFill>
              </a:rPr>
              <a:t>Bjuvs kommun</a:t>
            </a:r>
            <a:endParaRPr lang="sv-SE" dirty="0">
              <a:solidFill>
                <a:schemeClr val="bg1"/>
              </a:solidFill>
            </a:endParaRPr>
          </a:p>
        </p:txBody>
      </p:sp>
      <p:pic>
        <p:nvPicPr>
          <p:cNvPr id="4098" name="Picture 2" descr="Båstad_TÄ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67" t="37604" r="11674" b="5634"/>
          <a:stretch>
            <a:fillRect/>
          </a:stretch>
        </p:blipFill>
        <p:spPr bwMode="auto">
          <a:xfrm>
            <a:off x="925512" y="1526506"/>
            <a:ext cx="6022752" cy="50356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# Legend_NO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4221088"/>
            <a:ext cx="855662" cy="2227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6390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Lund_PM1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0" t="8443" r="27731" b="10431"/>
          <a:stretch/>
        </p:blipFill>
        <p:spPr bwMode="auto">
          <a:xfrm>
            <a:off x="5796137" y="2163539"/>
            <a:ext cx="3228156" cy="46498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Lund_TÄ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8" t="4819" r="3429" b="3188"/>
          <a:stretch>
            <a:fillRect/>
          </a:stretch>
        </p:blipFill>
        <p:spPr bwMode="auto">
          <a:xfrm>
            <a:off x="737436" y="1674814"/>
            <a:ext cx="4817921" cy="515719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5" descr="logga_lv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24328" y="116632"/>
            <a:ext cx="1485900" cy="1404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ktangel 4"/>
          <p:cNvSpPr/>
          <p:nvPr/>
        </p:nvSpPr>
        <p:spPr>
          <a:xfrm>
            <a:off x="827584" y="530677"/>
            <a:ext cx="669674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800" b="1" dirty="0"/>
              <a:t>Kvävedioxid och partiklar PM</a:t>
            </a:r>
            <a:r>
              <a:rPr lang="sv-SE" sz="2800" b="1" baseline="-25000" dirty="0"/>
              <a:t>10</a:t>
            </a:r>
            <a:r>
              <a:rPr lang="sv-SE" sz="2800" b="1" dirty="0"/>
              <a:t> </a:t>
            </a:r>
            <a:br>
              <a:rPr lang="sv-SE" sz="2800" b="1" dirty="0"/>
            </a:br>
            <a:r>
              <a:rPr lang="sv-SE" sz="2800" b="1" dirty="0"/>
              <a:t>i Skånes kommuner </a:t>
            </a:r>
            <a:r>
              <a:rPr lang="sv-SE" sz="2800" b="1" dirty="0" smtClean="0"/>
              <a:t>2014</a:t>
            </a:r>
            <a:endParaRPr lang="sv-SE" sz="2800" b="1" i="1" dirty="0"/>
          </a:p>
        </p:txBody>
      </p:sp>
      <p:sp>
        <p:nvSpPr>
          <p:cNvPr id="15" name="Rectangle 1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v-SE"/>
          </a:p>
        </p:txBody>
      </p:sp>
      <p:pic>
        <p:nvPicPr>
          <p:cNvPr id="13315" name="Picture 3" descr="# Legend_NO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100" y="4460001"/>
            <a:ext cx="836588" cy="2177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6" descr="# Legend_PM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4756894"/>
            <a:ext cx="902738" cy="2056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ruta 1"/>
          <p:cNvSpPr txBox="1"/>
          <p:nvPr/>
        </p:nvSpPr>
        <p:spPr>
          <a:xfrm>
            <a:off x="3694787" y="1700808"/>
            <a:ext cx="18133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smtClean="0">
                <a:solidFill>
                  <a:schemeClr val="bg1"/>
                </a:solidFill>
              </a:rPr>
              <a:t>Haltberäkningar</a:t>
            </a:r>
          </a:p>
          <a:p>
            <a:r>
              <a:rPr lang="sv-SE" dirty="0" smtClean="0">
                <a:solidFill>
                  <a:schemeClr val="bg1"/>
                </a:solidFill>
              </a:rPr>
              <a:t>Lunds kommun</a:t>
            </a:r>
            <a:endParaRPr lang="sv-S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6390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logga_lv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24328" y="116632"/>
            <a:ext cx="1485900" cy="1404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ktangel 4"/>
          <p:cNvSpPr/>
          <p:nvPr/>
        </p:nvSpPr>
        <p:spPr>
          <a:xfrm>
            <a:off x="827584" y="530677"/>
            <a:ext cx="669674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800" b="1" dirty="0" smtClean="0"/>
              <a:t>Trafikbelastade gaturum</a:t>
            </a:r>
            <a:r>
              <a:rPr lang="sv-SE" sz="2800" b="1" dirty="0"/>
              <a:t/>
            </a:r>
            <a:br>
              <a:rPr lang="sv-SE" sz="2800" b="1" dirty="0"/>
            </a:br>
            <a:r>
              <a:rPr lang="sv-SE" sz="2800" b="1" dirty="0"/>
              <a:t>i Skånes kommuner </a:t>
            </a:r>
            <a:r>
              <a:rPr lang="sv-SE" sz="2800" b="1" dirty="0" smtClean="0"/>
              <a:t>2014</a:t>
            </a:r>
            <a:endParaRPr lang="sv-SE" sz="2800" b="1" i="1" dirty="0"/>
          </a:p>
        </p:txBody>
      </p:sp>
      <p:sp>
        <p:nvSpPr>
          <p:cNvPr id="15" name="Rectangle 1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v-SE"/>
          </a:p>
        </p:txBody>
      </p:sp>
      <p:sp>
        <p:nvSpPr>
          <p:cNvPr id="2" name="textruta 1"/>
          <p:cNvSpPr txBox="1"/>
          <p:nvPr/>
        </p:nvSpPr>
        <p:spPr>
          <a:xfrm>
            <a:off x="3203848" y="1700808"/>
            <a:ext cx="18133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smtClean="0">
                <a:solidFill>
                  <a:schemeClr val="bg1"/>
                </a:solidFill>
              </a:rPr>
              <a:t>Haltberäkningar</a:t>
            </a:r>
          </a:p>
          <a:p>
            <a:r>
              <a:rPr lang="sv-SE" dirty="0" smtClean="0">
                <a:solidFill>
                  <a:schemeClr val="bg1"/>
                </a:solidFill>
              </a:rPr>
              <a:t>Bjuvs kommun</a:t>
            </a:r>
            <a:endParaRPr lang="sv-SE" dirty="0">
              <a:solidFill>
                <a:schemeClr val="bg1"/>
              </a:solidFill>
            </a:endParaRPr>
          </a:p>
        </p:txBody>
      </p:sp>
      <p:graphicFrame>
        <p:nvGraphicFramePr>
          <p:cNvPr id="8" name="Diagram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85590109"/>
              </p:ext>
            </p:extLst>
          </p:nvPr>
        </p:nvGraphicFramePr>
        <p:xfrm>
          <a:off x="827584" y="1700808"/>
          <a:ext cx="7272807" cy="46085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323414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>
                <a:latin typeface="Century Gothic" panose="020B0502020202020204" pitchFamily="34" charset="0"/>
              </a:rPr>
              <a:t/>
            </a:r>
            <a:br>
              <a:rPr lang="sv-SE" dirty="0" smtClean="0">
                <a:latin typeface="Century Gothic" panose="020B0502020202020204" pitchFamily="34" charset="0"/>
              </a:rPr>
            </a:br>
            <a:endParaRPr lang="sv-SE" sz="1400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Picture 5" descr="logga_lv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24328" y="116632"/>
            <a:ext cx="1485900" cy="1404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ktangel 4"/>
          <p:cNvSpPr/>
          <p:nvPr/>
        </p:nvSpPr>
        <p:spPr>
          <a:xfrm>
            <a:off x="827584" y="495935"/>
            <a:ext cx="6696744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800" b="1" dirty="0" smtClean="0"/>
              <a:t>Luftkvalitet 2014 i Skånes tätorter</a:t>
            </a:r>
          </a:p>
          <a:p>
            <a:endParaRPr lang="sv-SE" b="1" i="1" dirty="0" smtClean="0"/>
          </a:p>
          <a:p>
            <a:r>
              <a:rPr lang="sv-SE" sz="2400" b="1" i="1" dirty="0" smtClean="0"/>
              <a:t>Att beakta… </a:t>
            </a:r>
          </a:p>
          <a:p>
            <a:r>
              <a:rPr lang="sv-SE" sz="2400" b="1" i="1" dirty="0" smtClean="0"/>
              <a:t>utbyggnad och förtätning kring stora vägar</a:t>
            </a:r>
          </a:p>
        </p:txBody>
      </p:sp>
      <p:pic>
        <p:nvPicPr>
          <p:cNvPr id="3" name="Picture 2" descr="http://www.almbyentreprenad.se/ElemImage/Orig/hassleholm1(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3356992"/>
            <a:ext cx="5804644" cy="3266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gaturum schamtiskt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671" y="2188706"/>
            <a:ext cx="3444901" cy="1960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ruta 5"/>
          <p:cNvSpPr txBox="1"/>
          <p:nvPr/>
        </p:nvSpPr>
        <p:spPr>
          <a:xfrm>
            <a:off x="5220072" y="2843644"/>
            <a:ext cx="32111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smtClean="0"/>
              <a:t>gaturum med öppen karaktär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453670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>
                <a:latin typeface="Century Gothic" panose="020B0502020202020204" pitchFamily="34" charset="0"/>
              </a:rPr>
              <a:t/>
            </a:r>
            <a:br>
              <a:rPr lang="sv-SE" dirty="0" smtClean="0">
                <a:latin typeface="Century Gothic" panose="020B0502020202020204" pitchFamily="34" charset="0"/>
              </a:rPr>
            </a:br>
            <a:endParaRPr lang="sv-SE" sz="1400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Picture 5" descr="logga_lv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24328" y="116632"/>
            <a:ext cx="1485900" cy="1404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ktangel 4"/>
          <p:cNvSpPr/>
          <p:nvPr/>
        </p:nvSpPr>
        <p:spPr>
          <a:xfrm>
            <a:off x="827584" y="495935"/>
            <a:ext cx="6696744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800" b="1" dirty="0" smtClean="0"/>
              <a:t>Luftkvalitet 2014 i Skånes tätorter</a:t>
            </a:r>
          </a:p>
          <a:p>
            <a:endParaRPr lang="sv-SE" b="1" i="1" dirty="0" smtClean="0"/>
          </a:p>
          <a:p>
            <a:r>
              <a:rPr lang="sv-SE" sz="2400" b="1" i="1" dirty="0" smtClean="0"/>
              <a:t>Att beakta… </a:t>
            </a:r>
          </a:p>
          <a:p>
            <a:r>
              <a:rPr lang="sv-SE" sz="2400" b="1" i="1" dirty="0" smtClean="0"/>
              <a:t>utbyggnad och förtätning kring stora vägar</a:t>
            </a:r>
          </a:p>
        </p:txBody>
      </p:sp>
      <p:pic>
        <p:nvPicPr>
          <p:cNvPr id="2050" name="Picture 2" descr="Burlöv_TÄ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06" t="18582" r="17084" b="35620"/>
          <a:stretch>
            <a:fillRect/>
          </a:stretch>
        </p:blipFill>
        <p:spPr bwMode="auto">
          <a:xfrm>
            <a:off x="683568" y="2443353"/>
            <a:ext cx="3672408" cy="400998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Kristianstad_TÄT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9" t="16149" r="21266" b="25518"/>
          <a:stretch/>
        </p:blipFill>
        <p:spPr bwMode="auto">
          <a:xfrm>
            <a:off x="4499992" y="2435392"/>
            <a:ext cx="4486250" cy="401794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# Legend_NO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761" y="2420888"/>
            <a:ext cx="800955" cy="2084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6359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>
                <a:latin typeface="Century Gothic" panose="020B0502020202020204" pitchFamily="34" charset="0"/>
              </a:rPr>
              <a:t/>
            </a:r>
            <a:br>
              <a:rPr lang="sv-SE" dirty="0" smtClean="0">
                <a:latin typeface="Century Gothic" panose="020B0502020202020204" pitchFamily="34" charset="0"/>
              </a:rPr>
            </a:br>
            <a:endParaRPr lang="sv-SE" sz="1400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Picture 5" descr="logga_lv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24328" y="116632"/>
            <a:ext cx="1485900" cy="1404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ktangel 4"/>
          <p:cNvSpPr/>
          <p:nvPr/>
        </p:nvSpPr>
        <p:spPr>
          <a:xfrm>
            <a:off x="827584" y="495935"/>
            <a:ext cx="6696744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800" b="1" dirty="0" smtClean="0"/>
              <a:t>Luftkvalitet 2014 i Skånes tätorter</a:t>
            </a:r>
          </a:p>
          <a:p>
            <a:endParaRPr lang="sv-SE" b="1" i="1" dirty="0" smtClean="0"/>
          </a:p>
          <a:p>
            <a:r>
              <a:rPr lang="sv-SE" sz="2400" b="1" i="1" dirty="0"/>
              <a:t>Att beakta… </a:t>
            </a:r>
          </a:p>
          <a:p>
            <a:r>
              <a:rPr lang="sv-SE" sz="2400" b="1" i="1" dirty="0"/>
              <a:t>utbyggnad och förtätning kring </a:t>
            </a:r>
            <a:r>
              <a:rPr lang="sv-SE" sz="2400" b="1" i="1" dirty="0" smtClean="0"/>
              <a:t>industrier</a:t>
            </a:r>
            <a:endParaRPr lang="sv-SE" sz="2400" b="1" i="1" dirty="0"/>
          </a:p>
        </p:txBody>
      </p:sp>
      <p:pic>
        <p:nvPicPr>
          <p:cNvPr id="2050" name="Picture 2" descr="Bjuv_PM1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08" t="18486" r="24272" b="40270"/>
          <a:stretch/>
        </p:blipFill>
        <p:spPr bwMode="auto">
          <a:xfrm>
            <a:off x="839044" y="2256867"/>
            <a:ext cx="4248472" cy="390305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ruta 2"/>
          <p:cNvSpPr txBox="1"/>
          <p:nvPr/>
        </p:nvSpPr>
        <p:spPr>
          <a:xfrm>
            <a:off x="4427984" y="2736910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smtClean="0"/>
              <a:t>Bjuv </a:t>
            </a:r>
            <a:endParaRPr lang="sv-SE" dirty="0"/>
          </a:p>
        </p:txBody>
      </p:sp>
      <p:sp>
        <p:nvSpPr>
          <p:cNvPr id="6" name="textruta 5"/>
          <p:cNvSpPr txBox="1"/>
          <p:nvPr/>
        </p:nvSpPr>
        <p:spPr>
          <a:xfrm>
            <a:off x="5436096" y="2626142"/>
            <a:ext cx="341632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smtClean="0"/>
              <a:t>Kräver detaljerade beräkningar </a:t>
            </a:r>
          </a:p>
          <a:p>
            <a:r>
              <a:rPr lang="sv-SE" dirty="0" smtClean="0"/>
              <a:t>för att utvärdera påverkan i </a:t>
            </a:r>
          </a:p>
          <a:p>
            <a:r>
              <a:rPr lang="sv-SE" dirty="0" smtClean="0"/>
              <a:t>kringliggande bostadsområden</a:t>
            </a:r>
            <a:endParaRPr lang="sv-SE" dirty="0"/>
          </a:p>
        </p:txBody>
      </p:sp>
      <p:pic>
        <p:nvPicPr>
          <p:cNvPr id="8" name="Picture 6" descr="# Legend_PM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709" y="4077072"/>
            <a:ext cx="902738" cy="2056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Höganäs_TÄT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04" t="31182" r="32531" b="35287"/>
          <a:stretch/>
        </p:blipFill>
        <p:spPr bwMode="auto">
          <a:xfrm>
            <a:off x="4932040" y="3717032"/>
            <a:ext cx="2991830" cy="267573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ruta 9"/>
          <p:cNvSpPr txBox="1"/>
          <p:nvPr/>
        </p:nvSpPr>
        <p:spPr>
          <a:xfrm>
            <a:off x="4932040" y="5949280"/>
            <a:ext cx="1172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smtClean="0"/>
              <a:t>Höganäs 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603578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55576" y="396206"/>
            <a:ext cx="6696744" cy="1143000"/>
          </a:xfrm>
        </p:spPr>
        <p:txBody>
          <a:bodyPr/>
          <a:lstStyle/>
          <a:p>
            <a:r>
              <a:rPr lang="sv-SE" sz="2400" dirty="0" smtClean="0"/>
              <a:t>Luftkvalitet </a:t>
            </a:r>
            <a:r>
              <a:rPr lang="sv-SE" sz="2400" dirty="0"/>
              <a:t>med fokus på </a:t>
            </a:r>
            <a:r>
              <a:rPr lang="sv-SE" sz="2400" dirty="0" smtClean="0"/>
              <a:t/>
            </a:r>
            <a:br>
              <a:rPr lang="sv-SE" sz="2400" dirty="0" smtClean="0"/>
            </a:br>
            <a:r>
              <a:rPr lang="sv-SE" sz="2400" dirty="0" smtClean="0"/>
              <a:t>kvävedioxid </a:t>
            </a:r>
            <a:r>
              <a:rPr lang="sv-SE" sz="2400" dirty="0"/>
              <a:t>och partiklar PM</a:t>
            </a:r>
            <a:r>
              <a:rPr lang="sv-SE" sz="2400" baseline="-25000" dirty="0"/>
              <a:t>10</a:t>
            </a:r>
            <a:r>
              <a:rPr lang="sv-SE" sz="2400" dirty="0"/>
              <a:t> i </a:t>
            </a:r>
            <a:r>
              <a:rPr lang="sv-SE" sz="2400" dirty="0" smtClean="0"/>
              <a:t/>
            </a:r>
            <a:br>
              <a:rPr lang="sv-SE" sz="2400" dirty="0" smtClean="0"/>
            </a:br>
            <a:r>
              <a:rPr lang="sv-SE" sz="2400" dirty="0" smtClean="0"/>
              <a:t>Skånes </a:t>
            </a:r>
            <a:r>
              <a:rPr lang="sv-SE" sz="2400" dirty="0"/>
              <a:t>kommuner </a:t>
            </a:r>
            <a:br>
              <a:rPr lang="sv-SE" sz="2400" dirty="0"/>
            </a:br>
            <a:endParaRPr lang="sv-SE" sz="2400" dirty="0"/>
          </a:p>
        </p:txBody>
      </p:sp>
      <p:pic>
        <p:nvPicPr>
          <p:cNvPr id="6" name="Picture 5" descr="logga_lv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2604" y="116632"/>
            <a:ext cx="1485900" cy="1404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 l="38982" t="20508" r="33016" b="9179"/>
          <a:stretch>
            <a:fillRect/>
          </a:stretch>
        </p:blipFill>
        <p:spPr bwMode="auto">
          <a:xfrm rot="20742272">
            <a:off x="1928933" y="2916969"/>
            <a:ext cx="2400704" cy="33892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79" t="17806" r="11324" b="6347"/>
          <a:stretch/>
        </p:blipFill>
        <p:spPr bwMode="auto">
          <a:xfrm rot="20724544">
            <a:off x="5004008" y="2888860"/>
            <a:ext cx="2511193" cy="3328838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ruta 2"/>
          <p:cNvSpPr txBox="1"/>
          <p:nvPr/>
        </p:nvSpPr>
        <p:spPr>
          <a:xfrm>
            <a:off x="1547663" y="1844824"/>
            <a:ext cx="52838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3600" i="1" dirty="0" smtClean="0">
                <a:latin typeface="+mn-lt"/>
              </a:rPr>
              <a:t>Blir det bättre eller sämre ?</a:t>
            </a:r>
            <a:endParaRPr lang="sv-SE" sz="3600" i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37699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>
                <a:latin typeface="Century Gothic" panose="020B0502020202020204" pitchFamily="34" charset="0"/>
              </a:rPr>
              <a:t/>
            </a:r>
            <a:br>
              <a:rPr lang="sv-SE" dirty="0" smtClean="0">
                <a:latin typeface="Century Gothic" panose="020B0502020202020204" pitchFamily="34" charset="0"/>
              </a:rPr>
            </a:br>
            <a:endParaRPr lang="sv-SE" sz="1400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Picture 5" descr="logga_lv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0596" y="116632"/>
            <a:ext cx="1485900" cy="1404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ktangel 4"/>
          <p:cNvSpPr/>
          <p:nvPr/>
        </p:nvSpPr>
        <p:spPr>
          <a:xfrm>
            <a:off x="827584" y="495935"/>
            <a:ext cx="669674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800" b="1" dirty="0"/>
              <a:t>K</a:t>
            </a:r>
            <a:r>
              <a:rPr lang="sv-SE" sz="2800" b="1" dirty="0" smtClean="0"/>
              <a:t>vävedioxid </a:t>
            </a:r>
            <a:r>
              <a:rPr lang="sv-SE" sz="2800" b="1" dirty="0"/>
              <a:t>och partiklar </a:t>
            </a:r>
            <a:endParaRPr lang="sv-SE" sz="2800" b="1" dirty="0" smtClean="0"/>
          </a:p>
          <a:p>
            <a:r>
              <a:rPr lang="sv-SE" sz="2800" b="1" dirty="0" smtClean="0"/>
              <a:t>under 2000-talet        </a:t>
            </a:r>
            <a:r>
              <a:rPr lang="sv-SE" sz="2400" b="1" i="1" dirty="0" smtClean="0"/>
              <a:t>Regional bakgrund</a:t>
            </a:r>
            <a:endParaRPr lang="sv-SE" sz="2400" i="1" dirty="0"/>
          </a:p>
        </p:txBody>
      </p:sp>
      <p:pic>
        <p:nvPicPr>
          <p:cNvPr id="2050" name="Diagram 5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314" b="13547"/>
          <a:stretch>
            <a:fillRect/>
          </a:stretch>
        </p:blipFill>
        <p:spPr bwMode="auto">
          <a:xfrm>
            <a:off x="860749" y="1521571"/>
            <a:ext cx="5367436" cy="2483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Diagram 1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148" t="-3519" r="-1981" b="-3322"/>
          <a:stretch>
            <a:fillRect/>
          </a:stretch>
        </p:blipFill>
        <p:spPr bwMode="auto">
          <a:xfrm>
            <a:off x="2639591" y="3861048"/>
            <a:ext cx="5627687" cy="265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ruta 6"/>
          <p:cNvSpPr txBox="1"/>
          <p:nvPr/>
        </p:nvSpPr>
        <p:spPr>
          <a:xfrm>
            <a:off x="7092280" y="4005065"/>
            <a:ext cx="7008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smtClean="0"/>
              <a:t>PM</a:t>
            </a:r>
            <a:r>
              <a:rPr lang="sv-SE" baseline="-25000" dirty="0" smtClean="0"/>
              <a:t>10</a:t>
            </a:r>
            <a:endParaRPr lang="sv-SE" baseline="-25000" dirty="0"/>
          </a:p>
        </p:txBody>
      </p:sp>
      <p:sp>
        <p:nvSpPr>
          <p:cNvPr id="10" name="textruta 9"/>
          <p:cNvSpPr txBox="1"/>
          <p:nvPr/>
        </p:nvSpPr>
        <p:spPr>
          <a:xfrm>
            <a:off x="5324278" y="1691516"/>
            <a:ext cx="6158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smtClean="0"/>
              <a:t>NO</a:t>
            </a:r>
            <a:r>
              <a:rPr lang="sv-SE" baseline="-25000" dirty="0" smtClean="0"/>
              <a:t>2</a:t>
            </a:r>
            <a:endParaRPr lang="sv-SE" baseline="-25000" dirty="0"/>
          </a:p>
        </p:txBody>
      </p:sp>
    </p:spTree>
    <p:extLst>
      <p:ext uri="{BB962C8B-B14F-4D97-AF65-F5344CB8AC3E}">
        <p14:creationId xmlns:p14="http://schemas.microsoft.com/office/powerpoint/2010/main" val="2096917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Diagram 10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1" b="-98"/>
          <a:stretch>
            <a:fillRect/>
          </a:stretch>
        </p:blipFill>
        <p:spPr bwMode="auto">
          <a:xfrm>
            <a:off x="3491880" y="4026273"/>
            <a:ext cx="4838178" cy="2643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Diagram 2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03483"/>
            <a:ext cx="5191447" cy="3033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>
                <a:latin typeface="Century Gothic" panose="020B0502020202020204" pitchFamily="34" charset="0"/>
              </a:rPr>
              <a:t/>
            </a:r>
            <a:br>
              <a:rPr lang="sv-SE" dirty="0" smtClean="0">
                <a:latin typeface="Century Gothic" panose="020B0502020202020204" pitchFamily="34" charset="0"/>
              </a:rPr>
            </a:br>
            <a:endParaRPr lang="sv-SE" sz="1400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Picture 5" descr="logga_lv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24328" y="116632"/>
            <a:ext cx="1485900" cy="1404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ktangel 4"/>
          <p:cNvSpPr/>
          <p:nvPr/>
        </p:nvSpPr>
        <p:spPr>
          <a:xfrm>
            <a:off x="827584" y="495935"/>
            <a:ext cx="669674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800" b="1" dirty="0"/>
              <a:t>K</a:t>
            </a:r>
            <a:r>
              <a:rPr lang="sv-SE" sz="2800" b="1" dirty="0" smtClean="0"/>
              <a:t>vävedioxid </a:t>
            </a:r>
            <a:r>
              <a:rPr lang="sv-SE" sz="2800" b="1" dirty="0"/>
              <a:t>och partiklar </a:t>
            </a:r>
            <a:endParaRPr lang="sv-SE" sz="2800" b="1" dirty="0" smtClean="0"/>
          </a:p>
          <a:p>
            <a:r>
              <a:rPr lang="sv-SE" sz="2800" b="1" dirty="0" smtClean="0"/>
              <a:t>under 2000-talet        </a:t>
            </a:r>
            <a:r>
              <a:rPr lang="sv-SE" sz="2400" b="1" i="1" dirty="0" smtClean="0"/>
              <a:t>Urban bakgrund</a:t>
            </a:r>
            <a:endParaRPr lang="sv-SE" sz="2400" i="1" dirty="0"/>
          </a:p>
        </p:txBody>
      </p:sp>
      <p:sp>
        <p:nvSpPr>
          <p:cNvPr id="7" name="textruta 6"/>
          <p:cNvSpPr txBox="1"/>
          <p:nvPr/>
        </p:nvSpPr>
        <p:spPr>
          <a:xfrm>
            <a:off x="7442696" y="4189731"/>
            <a:ext cx="7008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smtClean="0"/>
              <a:t>PM</a:t>
            </a:r>
            <a:r>
              <a:rPr lang="sv-SE" baseline="-25000" dirty="0" smtClean="0"/>
              <a:t>10</a:t>
            </a:r>
            <a:endParaRPr lang="sv-SE" baseline="-25000" dirty="0"/>
          </a:p>
        </p:txBody>
      </p:sp>
      <p:sp>
        <p:nvSpPr>
          <p:cNvPr id="10" name="textruta 9"/>
          <p:cNvSpPr txBox="1"/>
          <p:nvPr/>
        </p:nvSpPr>
        <p:spPr>
          <a:xfrm>
            <a:off x="4837560" y="1521571"/>
            <a:ext cx="6158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smtClean="0"/>
              <a:t>NO</a:t>
            </a:r>
            <a:r>
              <a:rPr lang="sv-SE" baseline="-25000" dirty="0" smtClean="0"/>
              <a:t>2</a:t>
            </a:r>
            <a:endParaRPr lang="sv-SE" baseline="-25000" dirty="0"/>
          </a:p>
        </p:txBody>
      </p:sp>
    </p:spTree>
    <p:extLst>
      <p:ext uri="{BB962C8B-B14F-4D97-AF65-F5344CB8AC3E}">
        <p14:creationId xmlns:p14="http://schemas.microsoft.com/office/powerpoint/2010/main" val="563371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egerberga-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51" b="-6444"/>
          <a:stretch>
            <a:fillRect/>
          </a:stretch>
        </p:blipFill>
        <p:spPr bwMode="auto">
          <a:xfrm>
            <a:off x="683568" y="404664"/>
            <a:ext cx="6942611" cy="6624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403648" y="4806280"/>
            <a:ext cx="6696744" cy="1143000"/>
          </a:xfrm>
        </p:spPr>
        <p:txBody>
          <a:bodyPr/>
          <a:lstStyle/>
          <a:p>
            <a:r>
              <a:rPr lang="sv-SE" sz="2400" dirty="0" smtClean="0">
                <a:solidFill>
                  <a:schemeClr val="bg1"/>
                </a:solidFill>
              </a:rPr>
              <a:t>Luftkvalitet </a:t>
            </a:r>
            <a:r>
              <a:rPr lang="sv-SE" sz="2400" dirty="0">
                <a:solidFill>
                  <a:schemeClr val="bg1"/>
                </a:solidFill>
              </a:rPr>
              <a:t>med fokus på </a:t>
            </a:r>
            <a:r>
              <a:rPr lang="sv-SE" sz="2400" dirty="0" smtClean="0">
                <a:solidFill>
                  <a:schemeClr val="bg1"/>
                </a:solidFill>
              </a:rPr>
              <a:t/>
            </a:r>
            <a:br>
              <a:rPr lang="sv-SE" sz="2400" dirty="0" smtClean="0">
                <a:solidFill>
                  <a:schemeClr val="bg1"/>
                </a:solidFill>
              </a:rPr>
            </a:br>
            <a:r>
              <a:rPr lang="sv-SE" sz="2400" dirty="0" smtClean="0">
                <a:solidFill>
                  <a:schemeClr val="bg1"/>
                </a:solidFill>
              </a:rPr>
              <a:t>kvävedioxid </a:t>
            </a:r>
            <a:r>
              <a:rPr lang="sv-SE" sz="2400" dirty="0">
                <a:solidFill>
                  <a:schemeClr val="bg1"/>
                </a:solidFill>
              </a:rPr>
              <a:t>och partiklar PM</a:t>
            </a:r>
            <a:r>
              <a:rPr lang="sv-SE" sz="2400" baseline="-25000" dirty="0">
                <a:solidFill>
                  <a:schemeClr val="bg1"/>
                </a:solidFill>
              </a:rPr>
              <a:t>10</a:t>
            </a:r>
            <a:r>
              <a:rPr lang="sv-SE" sz="2400" dirty="0">
                <a:solidFill>
                  <a:schemeClr val="bg1"/>
                </a:solidFill>
              </a:rPr>
              <a:t> i </a:t>
            </a:r>
            <a:r>
              <a:rPr lang="sv-SE" sz="2400" dirty="0" smtClean="0">
                <a:solidFill>
                  <a:schemeClr val="bg1"/>
                </a:solidFill>
              </a:rPr>
              <a:t/>
            </a:r>
            <a:br>
              <a:rPr lang="sv-SE" sz="2400" dirty="0" smtClean="0">
                <a:solidFill>
                  <a:schemeClr val="bg1"/>
                </a:solidFill>
              </a:rPr>
            </a:br>
            <a:r>
              <a:rPr lang="sv-SE" sz="2400" dirty="0" smtClean="0">
                <a:solidFill>
                  <a:schemeClr val="bg1"/>
                </a:solidFill>
              </a:rPr>
              <a:t>Skånes </a:t>
            </a:r>
            <a:r>
              <a:rPr lang="sv-SE" sz="2400" dirty="0">
                <a:solidFill>
                  <a:schemeClr val="bg1"/>
                </a:solidFill>
              </a:rPr>
              <a:t>kommuner </a:t>
            </a:r>
            <a:br>
              <a:rPr lang="sv-SE" sz="2400" dirty="0">
                <a:solidFill>
                  <a:schemeClr val="bg1"/>
                </a:solidFill>
              </a:rPr>
            </a:br>
            <a:r>
              <a:rPr lang="sv-SE" sz="2400" dirty="0">
                <a:solidFill>
                  <a:schemeClr val="bg1"/>
                </a:solidFill>
              </a:rPr>
              <a:t>2014</a:t>
            </a:r>
          </a:p>
        </p:txBody>
      </p:sp>
      <p:pic>
        <p:nvPicPr>
          <p:cNvPr id="6" name="Picture 5" descr="logga_lv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37666" y="188640"/>
            <a:ext cx="1370837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55868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>
                <a:latin typeface="Century Gothic" panose="020B0502020202020204" pitchFamily="34" charset="0"/>
              </a:rPr>
              <a:t/>
            </a:r>
            <a:br>
              <a:rPr lang="sv-SE" dirty="0" smtClean="0">
                <a:latin typeface="Century Gothic" panose="020B0502020202020204" pitchFamily="34" charset="0"/>
              </a:rPr>
            </a:br>
            <a:endParaRPr lang="sv-SE" sz="1400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Picture 5" descr="logga_lv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24328" y="116632"/>
            <a:ext cx="1485900" cy="1404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ktangel 4"/>
          <p:cNvSpPr/>
          <p:nvPr/>
        </p:nvSpPr>
        <p:spPr>
          <a:xfrm>
            <a:off x="827584" y="495935"/>
            <a:ext cx="6696744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800" b="1" dirty="0" smtClean="0"/>
              <a:t>Kvävedioxid 2009 och 2014</a:t>
            </a:r>
          </a:p>
          <a:p>
            <a:r>
              <a:rPr lang="sv-SE" sz="2400" b="1" i="1" dirty="0" smtClean="0"/>
              <a:t>Mätningar i Urban bakgrund</a:t>
            </a:r>
            <a:endParaRPr lang="sv-SE" sz="2400" i="1" dirty="0"/>
          </a:p>
        </p:txBody>
      </p:sp>
      <p:sp>
        <p:nvSpPr>
          <p:cNvPr id="10" name="textruta 9"/>
          <p:cNvSpPr txBox="1"/>
          <p:nvPr/>
        </p:nvSpPr>
        <p:spPr>
          <a:xfrm>
            <a:off x="4837560" y="1521571"/>
            <a:ext cx="6158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smtClean="0"/>
              <a:t>NO</a:t>
            </a:r>
            <a:r>
              <a:rPr lang="sv-SE" baseline="-25000" dirty="0" smtClean="0"/>
              <a:t>2</a:t>
            </a:r>
            <a:endParaRPr lang="sv-SE" baseline="-25000" dirty="0"/>
          </a:p>
        </p:txBody>
      </p:sp>
      <p:pic>
        <p:nvPicPr>
          <p:cNvPr id="5122" name="Diagram 28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521571"/>
            <a:ext cx="7632848" cy="4859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2751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>
                <a:latin typeface="Century Gothic" panose="020B0502020202020204" pitchFamily="34" charset="0"/>
              </a:rPr>
              <a:t/>
            </a:r>
            <a:br>
              <a:rPr lang="sv-SE" dirty="0" smtClean="0">
                <a:latin typeface="Century Gothic" panose="020B0502020202020204" pitchFamily="34" charset="0"/>
              </a:rPr>
            </a:br>
            <a:endParaRPr lang="sv-SE" sz="1400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Picture 5" descr="logga_lv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24328" y="116632"/>
            <a:ext cx="1485900" cy="1404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Bjuv_PM1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08" t="18486" r="24272" b="40270"/>
          <a:stretch/>
        </p:blipFill>
        <p:spPr bwMode="auto">
          <a:xfrm>
            <a:off x="839044" y="2256867"/>
            <a:ext cx="4248472" cy="390305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ruta 2"/>
          <p:cNvSpPr txBox="1"/>
          <p:nvPr/>
        </p:nvSpPr>
        <p:spPr>
          <a:xfrm>
            <a:off x="4427984" y="2736910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smtClean="0"/>
              <a:t>Bjuv </a:t>
            </a:r>
            <a:endParaRPr lang="sv-SE" dirty="0"/>
          </a:p>
        </p:txBody>
      </p:sp>
      <p:pic>
        <p:nvPicPr>
          <p:cNvPr id="8" name="Picture 6" descr="# Legend_PM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709" y="4077072"/>
            <a:ext cx="902738" cy="2056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Höganäs_TÄT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04" t="31182" r="32531" b="35287"/>
          <a:stretch/>
        </p:blipFill>
        <p:spPr bwMode="auto">
          <a:xfrm>
            <a:off x="4932040" y="3717032"/>
            <a:ext cx="2991830" cy="267573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ruta 9"/>
          <p:cNvSpPr txBox="1"/>
          <p:nvPr/>
        </p:nvSpPr>
        <p:spPr>
          <a:xfrm>
            <a:off x="4932040" y="5949280"/>
            <a:ext cx="1172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smtClean="0"/>
              <a:t>Höganäs </a:t>
            </a:r>
            <a:endParaRPr lang="sv-SE" dirty="0"/>
          </a:p>
        </p:txBody>
      </p:sp>
      <p:pic>
        <p:nvPicPr>
          <p:cNvPr id="5122" name="Picture 2" descr="https://image.issuu.com/170103135107-a41796718a6ce65447087d394145853b/jpg/page_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0401" y="1168220"/>
            <a:ext cx="3672408" cy="478106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3534729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>
                <a:latin typeface="Century Gothic" panose="020B0502020202020204" pitchFamily="34" charset="0"/>
              </a:rPr>
              <a:t/>
            </a:r>
            <a:br>
              <a:rPr lang="sv-SE" dirty="0" smtClean="0">
                <a:latin typeface="Century Gothic" panose="020B0502020202020204" pitchFamily="34" charset="0"/>
              </a:rPr>
            </a:br>
            <a:endParaRPr lang="sv-SE" sz="1400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Picture 5" descr="logga_lv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24328" y="116632"/>
            <a:ext cx="1485900" cy="1404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ktangel 4"/>
          <p:cNvSpPr/>
          <p:nvPr/>
        </p:nvSpPr>
        <p:spPr>
          <a:xfrm>
            <a:off x="827584" y="495935"/>
            <a:ext cx="6696744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800" b="1" dirty="0" smtClean="0"/>
              <a:t>Luftkvalitet i Skånes tätorter</a:t>
            </a:r>
          </a:p>
          <a:p>
            <a:endParaRPr lang="sv-SE" b="1" i="1" dirty="0" smtClean="0"/>
          </a:p>
          <a:p>
            <a:r>
              <a:rPr lang="sv-SE" sz="2400" b="1" i="1" dirty="0" smtClean="0"/>
              <a:t>Luftkvalitet som geografisk data (GIS)</a:t>
            </a:r>
            <a:endParaRPr lang="sv-SE" sz="2400" b="1" i="1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41" t="13194" r="16622" b="13471"/>
          <a:stretch/>
        </p:blipFill>
        <p:spPr bwMode="auto">
          <a:xfrm>
            <a:off x="1115616" y="1916832"/>
            <a:ext cx="6931880" cy="412988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sp>
        <p:nvSpPr>
          <p:cNvPr id="7" name="textruta 6"/>
          <p:cNvSpPr txBox="1"/>
          <p:nvPr/>
        </p:nvSpPr>
        <p:spPr>
          <a:xfrm>
            <a:off x="4552212" y="6196662"/>
            <a:ext cx="35573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smtClean="0"/>
              <a:t>Malmö stads Plan och </a:t>
            </a:r>
            <a:r>
              <a:rPr lang="sv-SE" dirty="0" err="1" smtClean="0"/>
              <a:t>ByggAtlas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110890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logga_lv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24328" y="116632"/>
            <a:ext cx="1485900" cy="1404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ktangel 6"/>
          <p:cNvSpPr/>
          <p:nvPr/>
        </p:nvSpPr>
        <p:spPr>
          <a:xfrm>
            <a:off x="827584" y="495935"/>
            <a:ext cx="6696744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800" b="1" dirty="0" smtClean="0"/>
              <a:t>Luftvårdsförbundets nya hemsida</a:t>
            </a:r>
          </a:p>
          <a:p>
            <a:r>
              <a:rPr lang="sv-SE" sz="2400" b="1" i="1" dirty="0" smtClean="0"/>
              <a:t>Nedladdning av kartor (GIS-format)</a:t>
            </a:r>
            <a:endParaRPr lang="sv-SE" sz="2400" i="1" dirty="0"/>
          </a:p>
        </p:txBody>
      </p:sp>
      <p:pic>
        <p:nvPicPr>
          <p:cNvPr id="1026" name="Picture 2">
            <a:hlinkClick r:id="rId4"/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65" t="7750" r="802" b="24805"/>
          <a:stretch/>
        </p:blipFill>
        <p:spPr bwMode="auto">
          <a:xfrm>
            <a:off x="827584" y="1700808"/>
            <a:ext cx="7306160" cy="406960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2312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logga_lv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24328" y="116632"/>
            <a:ext cx="1485900" cy="1404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ktangel 6"/>
          <p:cNvSpPr/>
          <p:nvPr/>
        </p:nvSpPr>
        <p:spPr>
          <a:xfrm>
            <a:off x="827584" y="495935"/>
            <a:ext cx="6696744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800" b="1" dirty="0" smtClean="0"/>
              <a:t>Luftvårdsförbundets nya hemsida</a:t>
            </a:r>
          </a:p>
          <a:p>
            <a:r>
              <a:rPr lang="sv-SE" sz="2400" b="1" i="1" dirty="0" smtClean="0"/>
              <a:t>Nedladdning av kartor (GIS-format)</a:t>
            </a:r>
            <a:endParaRPr lang="sv-SE" sz="2400" i="1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83" t="12987"/>
          <a:stretch/>
        </p:blipFill>
        <p:spPr bwMode="auto">
          <a:xfrm>
            <a:off x="683568" y="1521570"/>
            <a:ext cx="6129064" cy="43608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27" t="11226" r="15806" b="25862"/>
          <a:stretch/>
        </p:blipFill>
        <p:spPr bwMode="auto">
          <a:xfrm>
            <a:off x="3923928" y="2578571"/>
            <a:ext cx="4464496" cy="353665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Höger 1"/>
          <p:cNvSpPr/>
          <p:nvPr/>
        </p:nvSpPr>
        <p:spPr>
          <a:xfrm>
            <a:off x="1511660" y="4202880"/>
            <a:ext cx="504056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90353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logga_lv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24328" y="116632"/>
            <a:ext cx="1485900" cy="1404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ktangel 6"/>
          <p:cNvSpPr/>
          <p:nvPr/>
        </p:nvSpPr>
        <p:spPr>
          <a:xfrm>
            <a:off x="827584" y="495935"/>
            <a:ext cx="6696744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800" b="1" dirty="0" smtClean="0"/>
              <a:t>Luftvårdsförbundets nya hemsida</a:t>
            </a:r>
          </a:p>
          <a:p>
            <a:r>
              <a:rPr lang="sv-SE" sz="2400" b="1" i="1" dirty="0" smtClean="0"/>
              <a:t>Nedladdning av kartor (GIS-format)</a:t>
            </a:r>
            <a:endParaRPr lang="sv-SE" sz="2400" i="1" dirty="0"/>
          </a:p>
        </p:txBody>
      </p:sp>
      <p:pic>
        <p:nvPicPr>
          <p:cNvPr id="6" name="Bildobjekt 5"/>
          <p:cNvPicPr/>
          <p:nvPr/>
        </p:nvPicPr>
        <p:blipFill rotWithShape="1">
          <a:blip r:embed="rId4"/>
          <a:srcRect l="50413" t="4132"/>
          <a:stretch/>
        </p:blipFill>
        <p:spPr bwMode="auto">
          <a:xfrm>
            <a:off x="971600" y="1406768"/>
            <a:ext cx="5981700" cy="462470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343992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logga_lv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24328" y="116632"/>
            <a:ext cx="1485900" cy="1404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ktangel 6"/>
          <p:cNvSpPr/>
          <p:nvPr/>
        </p:nvSpPr>
        <p:spPr>
          <a:xfrm>
            <a:off x="827584" y="495935"/>
            <a:ext cx="6696744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800" b="1" dirty="0" smtClean="0"/>
              <a:t>Luftvårdsförbundets nya hemsida</a:t>
            </a:r>
          </a:p>
          <a:p>
            <a:r>
              <a:rPr lang="sv-SE" sz="2400" b="1" i="1" dirty="0" smtClean="0"/>
              <a:t>Nedladdning av kartor (GIS-format)</a:t>
            </a:r>
            <a:endParaRPr lang="sv-SE" sz="2400" i="1" dirty="0"/>
          </a:p>
        </p:txBody>
      </p:sp>
      <p:pic>
        <p:nvPicPr>
          <p:cNvPr id="6" name="Bildobjekt 5"/>
          <p:cNvPicPr/>
          <p:nvPr/>
        </p:nvPicPr>
        <p:blipFill rotWithShape="1">
          <a:blip r:embed="rId4"/>
          <a:srcRect l="50413" t="4132"/>
          <a:stretch/>
        </p:blipFill>
        <p:spPr bwMode="auto">
          <a:xfrm>
            <a:off x="971600" y="1406768"/>
            <a:ext cx="5981700" cy="462470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Bildobjekt 4"/>
          <p:cNvPicPr/>
          <p:nvPr/>
        </p:nvPicPr>
        <p:blipFill rotWithShape="1">
          <a:blip r:embed="rId5"/>
          <a:srcRect l="50579" t="3720"/>
          <a:stretch/>
        </p:blipFill>
        <p:spPr bwMode="auto">
          <a:xfrm>
            <a:off x="2104196" y="2276872"/>
            <a:ext cx="5425440" cy="422719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785316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ankebubbla 4"/>
          <p:cNvSpPr/>
          <p:nvPr/>
        </p:nvSpPr>
        <p:spPr>
          <a:xfrm>
            <a:off x="1403648" y="1412776"/>
            <a:ext cx="7128792" cy="3968551"/>
          </a:xfrm>
          <a:prstGeom prst="cloudCallout">
            <a:avLst>
              <a:gd name="adj1" fmla="val -51912"/>
              <a:gd name="adj2" fmla="val 47060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121859" name="Rectangle 8"/>
          <p:cNvSpPr>
            <a:spLocks noChangeArrowheads="1"/>
          </p:cNvSpPr>
          <p:nvPr/>
        </p:nvSpPr>
        <p:spPr bwMode="auto">
          <a:xfrm>
            <a:off x="1028800" y="3068960"/>
            <a:ext cx="786368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sv-SE" altLang="sv-SE" sz="2800" dirty="0" smtClean="0">
                <a:latin typeface="Century Gothic" pitchFamily="34" charset="0"/>
              </a:rPr>
              <a:t>TACK</a:t>
            </a:r>
            <a:r>
              <a:rPr lang="sv-SE" altLang="sv-SE" sz="2800" dirty="0" smtClean="0">
                <a:latin typeface="Trebuchet MS" pitchFamily="34" charset="0"/>
              </a:rPr>
              <a:t>!</a:t>
            </a:r>
            <a:endParaRPr lang="sv-SE" altLang="sv-SE" sz="2800" dirty="0">
              <a:latin typeface="Trebuchet MS" pitchFamily="34" charset="0"/>
            </a:endParaRPr>
          </a:p>
        </p:txBody>
      </p:sp>
      <p:pic>
        <p:nvPicPr>
          <p:cNvPr id="4" name="Picture 5" descr="logga_lv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24328" y="116632"/>
            <a:ext cx="1485900" cy="1404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Flödesschema: Process 5"/>
          <p:cNvSpPr/>
          <p:nvPr/>
        </p:nvSpPr>
        <p:spPr>
          <a:xfrm>
            <a:off x="899592" y="5472608"/>
            <a:ext cx="504056" cy="1412776"/>
          </a:xfrm>
          <a:prstGeom prst="flowChartProcess">
            <a:avLst/>
          </a:prstGeom>
          <a:solidFill>
            <a:schemeClr val="bg2">
              <a:lumMod val="50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790585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egerberga-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51" b="-6444"/>
          <a:stretch>
            <a:fillRect/>
          </a:stretch>
        </p:blipFill>
        <p:spPr bwMode="auto">
          <a:xfrm>
            <a:off x="683568" y="404664"/>
            <a:ext cx="6942611" cy="6624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403648" y="4806280"/>
            <a:ext cx="6696744" cy="1143000"/>
          </a:xfrm>
        </p:spPr>
        <p:txBody>
          <a:bodyPr/>
          <a:lstStyle/>
          <a:p>
            <a:r>
              <a:rPr lang="sv-SE" sz="2400" dirty="0" smtClean="0">
                <a:solidFill>
                  <a:schemeClr val="bg1"/>
                </a:solidFill>
              </a:rPr>
              <a:t>Luftkvalitet </a:t>
            </a:r>
            <a:r>
              <a:rPr lang="sv-SE" sz="2400" dirty="0">
                <a:solidFill>
                  <a:schemeClr val="bg1"/>
                </a:solidFill>
              </a:rPr>
              <a:t>med fokus på </a:t>
            </a:r>
            <a:r>
              <a:rPr lang="sv-SE" sz="2400" dirty="0" smtClean="0">
                <a:solidFill>
                  <a:schemeClr val="bg1"/>
                </a:solidFill>
              </a:rPr>
              <a:t/>
            </a:r>
            <a:br>
              <a:rPr lang="sv-SE" sz="2400" dirty="0" smtClean="0">
                <a:solidFill>
                  <a:schemeClr val="bg1"/>
                </a:solidFill>
              </a:rPr>
            </a:br>
            <a:r>
              <a:rPr lang="sv-SE" sz="2400" dirty="0" smtClean="0">
                <a:solidFill>
                  <a:schemeClr val="bg1"/>
                </a:solidFill>
              </a:rPr>
              <a:t>kvävedioxid </a:t>
            </a:r>
            <a:r>
              <a:rPr lang="sv-SE" sz="2400" dirty="0">
                <a:solidFill>
                  <a:schemeClr val="bg1"/>
                </a:solidFill>
              </a:rPr>
              <a:t>och partiklar PM</a:t>
            </a:r>
            <a:r>
              <a:rPr lang="sv-SE" sz="2400" baseline="-25000" dirty="0">
                <a:solidFill>
                  <a:schemeClr val="bg1"/>
                </a:solidFill>
              </a:rPr>
              <a:t>10</a:t>
            </a:r>
            <a:r>
              <a:rPr lang="sv-SE" sz="2400" dirty="0">
                <a:solidFill>
                  <a:schemeClr val="bg1"/>
                </a:solidFill>
              </a:rPr>
              <a:t> i </a:t>
            </a:r>
            <a:r>
              <a:rPr lang="sv-SE" sz="2400" dirty="0" smtClean="0">
                <a:solidFill>
                  <a:schemeClr val="bg1"/>
                </a:solidFill>
              </a:rPr>
              <a:t/>
            </a:r>
            <a:br>
              <a:rPr lang="sv-SE" sz="2400" dirty="0" smtClean="0">
                <a:solidFill>
                  <a:schemeClr val="bg1"/>
                </a:solidFill>
              </a:rPr>
            </a:br>
            <a:r>
              <a:rPr lang="sv-SE" sz="2400" dirty="0" smtClean="0">
                <a:solidFill>
                  <a:schemeClr val="bg1"/>
                </a:solidFill>
              </a:rPr>
              <a:t>Skånes </a:t>
            </a:r>
            <a:r>
              <a:rPr lang="sv-SE" sz="2400" dirty="0">
                <a:solidFill>
                  <a:schemeClr val="bg1"/>
                </a:solidFill>
              </a:rPr>
              <a:t>kommuner </a:t>
            </a:r>
            <a:br>
              <a:rPr lang="sv-SE" sz="2400" dirty="0">
                <a:solidFill>
                  <a:schemeClr val="bg1"/>
                </a:solidFill>
              </a:rPr>
            </a:br>
            <a:r>
              <a:rPr lang="sv-SE" sz="2400" dirty="0">
                <a:solidFill>
                  <a:schemeClr val="bg1"/>
                </a:solidFill>
              </a:rPr>
              <a:t>2014</a:t>
            </a:r>
          </a:p>
        </p:txBody>
      </p:sp>
      <p:pic>
        <p:nvPicPr>
          <p:cNvPr id="6" name="Picture 5" descr="logga_lv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37666" y="188640"/>
            <a:ext cx="1370837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ruta 3"/>
          <p:cNvSpPr txBox="1"/>
          <p:nvPr/>
        </p:nvSpPr>
        <p:spPr>
          <a:xfrm>
            <a:off x="2339752" y="1268760"/>
            <a:ext cx="5112568" cy="3293209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sv-SE" sz="1600" i="1" dirty="0"/>
              <a:t>Syftet med det </a:t>
            </a:r>
            <a:r>
              <a:rPr lang="sv-SE" sz="1600" i="1" dirty="0" smtClean="0"/>
              <a:t>undersökningen var </a:t>
            </a:r>
            <a:r>
              <a:rPr lang="sv-SE" sz="1600" i="1" dirty="0"/>
              <a:t>att med hjälp av Skånes emissionsdatabas och spridningsberäkningar utvärdera kommunernas luftkvalitet avseende årsmedelvärden för kvävedioxid och partiklar </a:t>
            </a:r>
            <a:r>
              <a:rPr lang="sv-SE" sz="1600" i="1" dirty="0" smtClean="0"/>
              <a:t>PM</a:t>
            </a:r>
            <a:r>
              <a:rPr lang="sv-SE" sz="1600" i="1" baseline="-25000" dirty="0" smtClean="0"/>
              <a:t>10.</a:t>
            </a:r>
          </a:p>
          <a:p>
            <a:endParaRPr lang="sv-SE" sz="1600" i="1" dirty="0"/>
          </a:p>
          <a:p>
            <a:r>
              <a:rPr lang="sv-SE" sz="1600" i="1" dirty="0" smtClean="0"/>
              <a:t>Luftföroreningshalterna </a:t>
            </a:r>
            <a:r>
              <a:rPr lang="sv-SE" sz="1600" i="1" dirty="0"/>
              <a:t>redovisas för hela kommunen, för centralorten samt ett trafikbelastat gaturum. Beräknade halter </a:t>
            </a:r>
            <a:r>
              <a:rPr lang="sv-SE" sz="1600" i="1" dirty="0" smtClean="0"/>
              <a:t>jämförs </a:t>
            </a:r>
            <a:r>
              <a:rPr lang="sv-SE" sz="1600" i="1" dirty="0"/>
              <a:t>med gällande miljökvalitetsnormer, utvärderingströsklar, samt </a:t>
            </a:r>
            <a:r>
              <a:rPr lang="sv-SE" sz="1600" i="1" dirty="0" smtClean="0"/>
              <a:t>uppmätta </a:t>
            </a:r>
            <a:r>
              <a:rPr lang="sv-SE" sz="1600" i="1" dirty="0"/>
              <a:t>halter i kommunen. </a:t>
            </a:r>
            <a:endParaRPr lang="sv-SE" sz="1600" i="1" dirty="0" smtClean="0"/>
          </a:p>
          <a:p>
            <a:endParaRPr lang="sv-SE" sz="1600" i="1" dirty="0"/>
          </a:p>
          <a:p>
            <a:r>
              <a:rPr lang="sv-SE" sz="1600" i="1" dirty="0" smtClean="0"/>
              <a:t>Det skall </a:t>
            </a:r>
            <a:r>
              <a:rPr lang="sv-SE" sz="1600" i="1" dirty="0"/>
              <a:t>vara möjligt att förstå vilka källor som är de viktigaste och vilka källor som bidrar med föroreningar i kommunen och den centrala tätorten i kommunen.</a:t>
            </a:r>
          </a:p>
        </p:txBody>
      </p:sp>
    </p:spTree>
    <p:extLst>
      <p:ext uri="{BB962C8B-B14F-4D97-AF65-F5344CB8AC3E}">
        <p14:creationId xmlns:p14="http://schemas.microsoft.com/office/powerpoint/2010/main" val="3283812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27584" y="328811"/>
            <a:ext cx="8136904" cy="1143000"/>
          </a:xfrm>
        </p:spPr>
        <p:txBody>
          <a:bodyPr/>
          <a:lstStyle/>
          <a:p>
            <a:r>
              <a:rPr lang="sv-SE" sz="2400" dirty="0" smtClean="0"/>
              <a:t>Luftkvalitet </a:t>
            </a:r>
            <a:r>
              <a:rPr lang="sv-SE" sz="2400" dirty="0"/>
              <a:t>med fokus på </a:t>
            </a:r>
            <a:r>
              <a:rPr lang="sv-SE" sz="2400" dirty="0" smtClean="0"/>
              <a:t/>
            </a:r>
            <a:br>
              <a:rPr lang="sv-SE" sz="2400" dirty="0" smtClean="0"/>
            </a:br>
            <a:r>
              <a:rPr lang="sv-SE" sz="2400" dirty="0" smtClean="0"/>
              <a:t>kvävedioxid </a:t>
            </a:r>
            <a:r>
              <a:rPr lang="sv-SE" sz="2400" dirty="0"/>
              <a:t>och partiklar PM</a:t>
            </a:r>
            <a:r>
              <a:rPr lang="sv-SE" sz="2400" baseline="-25000" dirty="0"/>
              <a:t>10</a:t>
            </a:r>
            <a:r>
              <a:rPr lang="sv-SE" sz="2400" dirty="0"/>
              <a:t> i </a:t>
            </a:r>
            <a:r>
              <a:rPr lang="sv-SE" sz="2400" dirty="0" smtClean="0"/>
              <a:t/>
            </a:r>
            <a:br>
              <a:rPr lang="sv-SE" sz="2400" dirty="0" smtClean="0"/>
            </a:br>
            <a:r>
              <a:rPr lang="sv-SE" sz="2400" dirty="0" smtClean="0"/>
              <a:t>Skånes </a:t>
            </a:r>
            <a:r>
              <a:rPr lang="sv-SE" sz="2400" dirty="0"/>
              <a:t>kommuner </a:t>
            </a:r>
            <a:r>
              <a:rPr lang="sv-SE" sz="2400" dirty="0" smtClean="0"/>
              <a:t>2014</a:t>
            </a:r>
            <a:endParaRPr lang="sv-SE" sz="2400" dirty="0"/>
          </a:p>
        </p:txBody>
      </p:sp>
      <p:pic>
        <p:nvPicPr>
          <p:cNvPr id="6" name="Picture 5" descr="logga_lv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37666" y="188640"/>
            <a:ext cx="1370837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79" t="17806" r="11324" b="6347"/>
          <a:stretch/>
        </p:blipFill>
        <p:spPr bwMode="auto">
          <a:xfrm rot="20724544">
            <a:off x="990360" y="2323474"/>
            <a:ext cx="2511193" cy="3328838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4139952" y="2381800"/>
            <a:ext cx="4680520" cy="2554545"/>
          </a:xfrm>
          <a:prstGeom prst="rect">
            <a:avLst/>
          </a:prstGeom>
          <a:ln/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tabLst>
                <a:tab pos="5754688" algn="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tabLst>
                <a:tab pos="5754688" algn="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tabLst>
                <a:tab pos="5754688" algn="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tabLst>
                <a:tab pos="5754688" algn="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tabLst>
                <a:tab pos="5754688" algn="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5754688" algn="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5754688" algn="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5754688" algn="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5754688" algn="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5754688" algn="r"/>
              </a:tabLst>
            </a:pPr>
            <a:r>
              <a:rPr kumimoji="0" lang="sv-SE" altLang="sv-SE" sz="1400" b="1" i="0" u="none" strike="noStrike" cap="none" normalizeH="0" baseline="0" dirty="0" smtClean="0">
                <a:ln>
                  <a:noFill/>
                </a:ln>
                <a:effectLst/>
                <a:latin typeface="+mj-lt"/>
                <a:ea typeface="Times New Roman" pitchFamily="18" charset="0"/>
                <a:cs typeface="Arial" pitchFamily="34" charset="0"/>
              </a:rPr>
              <a:t>Utveckling av kvävedioxid och partiklar under 2000-talet</a:t>
            </a:r>
            <a:endParaRPr kumimoji="0" lang="sv-SE" altLang="sv-SE" sz="1400" b="0" i="0" u="none" strike="noStrike" cap="none" normalizeH="0" baseline="0" dirty="0" smtClean="0">
              <a:ln>
                <a:noFill/>
              </a:ln>
              <a:effectLst/>
              <a:latin typeface="+mj-lt"/>
              <a:cs typeface="Arial" pitchFamily="34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5754688" algn="r"/>
              </a:tabLst>
            </a:pPr>
            <a:r>
              <a:rPr kumimoji="0" lang="sv-SE" altLang="sv-SE" sz="1400" b="1" i="0" u="none" strike="noStrike" cap="none" normalizeH="0" baseline="0" dirty="0" smtClean="0">
                <a:ln>
                  <a:noFill/>
                </a:ln>
                <a:effectLst/>
                <a:latin typeface="+mj-lt"/>
                <a:ea typeface="Times New Roman" pitchFamily="18" charset="0"/>
                <a:cs typeface="Arial" pitchFamily="34" charset="0"/>
              </a:rPr>
              <a:t>Mätning av kvävedioxid i urban bakgrund i Skånes kommuner</a:t>
            </a:r>
            <a:endParaRPr kumimoji="0" lang="sv-SE" altLang="sv-SE" sz="1400" b="0" i="0" u="none" strike="noStrike" cap="none" normalizeH="0" baseline="0" dirty="0" smtClean="0">
              <a:ln>
                <a:noFill/>
              </a:ln>
              <a:effectLst/>
              <a:latin typeface="+mj-lt"/>
              <a:cs typeface="Arial" pitchFamily="34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5754688" algn="r"/>
              </a:tabLst>
            </a:pPr>
            <a:r>
              <a:rPr kumimoji="0" lang="sv-SE" altLang="sv-SE" sz="1400" b="1" i="0" u="none" strike="noStrike" cap="none" normalizeH="0" baseline="0" dirty="0" smtClean="0">
                <a:ln>
                  <a:noFill/>
                </a:ln>
                <a:effectLst/>
                <a:latin typeface="+mj-lt"/>
                <a:ea typeface="Times New Roman" pitchFamily="18" charset="0"/>
                <a:cs typeface="Arial" pitchFamily="34" charset="0"/>
              </a:rPr>
              <a:t>Mätning av kvävedioxid i gaturum i Skånes kommuner</a:t>
            </a:r>
            <a:endParaRPr kumimoji="0" lang="sv-SE" altLang="sv-SE" sz="1400" b="0" i="0" u="none" strike="noStrike" cap="none" normalizeH="0" baseline="0" dirty="0" smtClean="0">
              <a:ln>
                <a:noFill/>
              </a:ln>
              <a:effectLst/>
              <a:latin typeface="+mj-lt"/>
              <a:cs typeface="Arial" pitchFamily="34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5754688" algn="r"/>
              </a:tabLst>
            </a:pPr>
            <a:r>
              <a:rPr kumimoji="0" lang="sv-SE" altLang="sv-SE" sz="16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Kommunvis: 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5754688" algn="r"/>
              </a:tabLst>
            </a:pPr>
            <a:r>
              <a:rPr lang="sv-SE" altLang="sv-SE" sz="1600" b="1" dirty="0">
                <a:solidFill>
                  <a:srgbClr val="C00000"/>
                </a:solidFill>
                <a:latin typeface="+mj-lt"/>
                <a:ea typeface="Times New Roman" pitchFamily="18" charset="0"/>
              </a:rPr>
              <a:t> </a:t>
            </a:r>
            <a:r>
              <a:rPr lang="sv-SE" altLang="sv-SE" sz="1600" b="1" dirty="0" smtClean="0">
                <a:solidFill>
                  <a:srgbClr val="C00000"/>
                </a:solidFill>
                <a:latin typeface="+mj-lt"/>
                <a:ea typeface="Times New Roman" pitchFamily="18" charset="0"/>
              </a:rPr>
              <a:t>     </a:t>
            </a:r>
            <a:r>
              <a:rPr kumimoji="0" lang="sv-SE" altLang="sv-SE" sz="16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Emissioner, haltberäkningar</a:t>
            </a:r>
            <a:r>
              <a:rPr kumimoji="0" lang="sv-SE" altLang="sv-SE" sz="1600" b="1" i="0" u="none" strike="noStrike" cap="none" normalizeH="0" dirty="0" smtClean="0">
                <a:ln>
                  <a:noFill/>
                </a:ln>
                <a:solidFill>
                  <a:srgbClr val="C00000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 (kartor), haltbidrag 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5754688" algn="r"/>
              </a:tabLst>
            </a:pPr>
            <a:r>
              <a:rPr lang="sv-SE" altLang="sv-SE" sz="1600" b="1" dirty="0">
                <a:solidFill>
                  <a:srgbClr val="C00000"/>
                </a:solidFill>
                <a:latin typeface="+mj-lt"/>
                <a:ea typeface="Times New Roman" pitchFamily="18" charset="0"/>
              </a:rPr>
              <a:t> </a:t>
            </a:r>
            <a:r>
              <a:rPr lang="sv-SE" altLang="sv-SE" sz="1600" b="1" dirty="0" smtClean="0">
                <a:solidFill>
                  <a:srgbClr val="C00000"/>
                </a:solidFill>
                <a:latin typeface="+mj-lt"/>
                <a:ea typeface="Times New Roman" pitchFamily="18" charset="0"/>
              </a:rPr>
              <a:t>     </a:t>
            </a:r>
            <a:r>
              <a:rPr kumimoji="0" lang="sv-SE" altLang="sv-SE" sz="1600" b="1" i="0" u="none" strike="noStrike" cap="none" normalizeH="0" dirty="0" smtClean="0">
                <a:ln>
                  <a:noFill/>
                </a:ln>
                <a:solidFill>
                  <a:srgbClr val="C00000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och  jmf mot norm och utvärderingströsklar  </a:t>
            </a:r>
            <a:r>
              <a:rPr kumimoji="0" lang="sv-SE" altLang="sv-SE" sz="16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 </a:t>
            </a:r>
            <a:endParaRPr kumimoji="0" lang="sv-SE" altLang="sv-SE" sz="16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+mj-lt"/>
              <a:cs typeface="Arial" pitchFamily="34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5754688" algn="r"/>
              </a:tabLst>
            </a:pPr>
            <a:r>
              <a:rPr kumimoji="0" lang="sv-SE" altLang="sv-SE" sz="1400" b="1" i="0" u="none" strike="noStrike" cap="none" normalizeH="0" baseline="0" dirty="0" smtClean="0">
                <a:ln>
                  <a:noFill/>
                </a:ln>
                <a:effectLst/>
                <a:latin typeface="+mj-lt"/>
                <a:ea typeface="Times New Roman" pitchFamily="18" charset="0"/>
                <a:cs typeface="Arial" pitchFamily="34" charset="0"/>
              </a:rPr>
              <a:t>Skåne län</a:t>
            </a:r>
            <a:endParaRPr kumimoji="0" lang="sv-SE" altLang="sv-SE" sz="1400" b="0" i="0" u="none" strike="noStrike" cap="none" normalizeH="0" baseline="0" dirty="0" smtClean="0">
              <a:ln>
                <a:noFill/>
              </a:ln>
              <a:effectLst/>
              <a:latin typeface="+mj-lt"/>
              <a:cs typeface="Arial" pitchFamily="34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5754688" algn="r"/>
              </a:tabLst>
            </a:pPr>
            <a:r>
              <a:rPr kumimoji="0" lang="sv-SE" altLang="sv-SE" sz="1400" b="1" i="0" u="none" strike="noStrike" cap="none" normalizeH="0" baseline="0" dirty="0" smtClean="0">
                <a:ln>
                  <a:noFill/>
                </a:ln>
                <a:effectLst/>
                <a:latin typeface="+mj-lt"/>
                <a:ea typeface="Times New Roman" pitchFamily="18" charset="0"/>
                <a:cs typeface="Arial" pitchFamily="34" charset="0"/>
              </a:rPr>
              <a:t>Slutsatser:</a:t>
            </a:r>
            <a:r>
              <a:rPr kumimoji="0" lang="sv-SE" altLang="sv-SE" sz="1400" b="1" i="0" u="none" strike="noStrike" cap="none" normalizeH="0" dirty="0" smtClean="0">
                <a:ln>
                  <a:noFill/>
                </a:ln>
                <a:effectLst/>
                <a:latin typeface="+mj-lt"/>
                <a:ea typeface="Times New Roman" pitchFamily="18" charset="0"/>
                <a:cs typeface="Arial" pitchFamily="34" charset="0"/>
              </a:rPr>
              <a:t> </a:t>
            </a:r>
            <a:endParaRPr kumimoji="0" lang="sv-SE" altLang="sv-SE" sz="1400" b="0" i="0" u="none" strike="noStrike" cap="none" normalizeH="0" baseline="0" dirty="0" smtClean="0">
              <a:ln>
                <a:noFill/>
              </a:ln>
              <a:effectLst/>
              <a:latin typeface="+mj-lt"/>
              <a:cs typeface="Arial" pitchFamily="34" charset="0"/>
            </a:endParaRP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5754688" algn="r"/>
              </a:tabLst>
            </a:pPr>
            <a:r>
              <a:rPr kumimoji="0" lang="sv-SE" altLang="sv-SE" sz="1400" b="1" i="0" u="none" strike="noStrike" cap="none" normalizeH="0" baseline="0" dirty="0" smtClean="0">
                <a:ln>
                  <a:noFill/>
                </a:ln>
                <a:effectLst/>
                <a:latin typeface="+mj-lt"/>
                <a:ea typeface="Times New Roman" pitchFamily="18" charset="0"/>
                <a:cs typeface="Arial" pitchFamily="34" charset="0"/>
              </a:rPr>
              <a:t>       Kontroll av luftkvalitet med spridningsberäkningar</a:t>
            </a:r>
            <a:endParaRPr kumimoji="0" lang="sv-SE" altLang="sv-SE" sz="1400" b="0" i="0" u="none" strike="noStrike" cap="none" normalizeH="0" baseline="0" dirty="0" smtClean="0">
              <a:ln>
                <a:noFill/>
              </a:ln>
              <a:effectLst/>
              <a:latin typeface="+mj-lt"/>
              <a:cs typeface="Arial" pitchFamily="34" charset="0"/>
            </a:endParaRP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5754688" algn="r"/>
              </a:tabLst>
            </a:pPr>
            <a:r>
              <a:rPr kumimoji="0" lang="sv-SE" altLang="sv-SE" sz="1400" b="1" i="0" u="none" strike="noStrike" cap="none" normalizeH="0" baseline="0" dirty="0" smtClean="0">
                <a:ln>
                  <a:noFill/>
                </a:ln>
                <a:effectLst/>
                <a:latin typeface="+mj-lt"/>
                <a:ea typeface="Times New Roman" pitchFamily="18" charset="0"/>
                <a:cs typeface="Arial" pitchFamily="34" charset="0"/>
              </a:rPr>
              <a:t>       Rapportering och åtgärder</a:t>
            </a:r>
            <a:endParaRPr kumimoji="0" lang="sv-SE" altLang="sv-SE" sz="1400" b="0" i="0" u="none" strike="noStrike" cap="none" normalizeH="0" baseline="0" dirty="0" smtClean="0">
              <a:ln>
                <a:noFill/>
              </a:ln>
              <a:effectLst/>
              <a:latin typeface="+mj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3573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>
                <a:latin typeface="Century Gothic" panose="020B0502020202020204" pitchFamily="34" charset="0"/>
              </a:rPr>
              <a:t/>
            </a:r>
            <a:br>
              <a:rPr lang="sv-SE" dirty="0" smtClean="0">
                <a:latin typeface="Century Gothic" panose="020B0502020202020204" pitchFamily="34" charset="0"/>
              </a:rPr>
            </a:br>
            <a:endParaRPr lang="sv-SE" sz="1400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Picture 5" descr="logga_lv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24328" y="116632"/>
            <a:ext cx="1485900" cy="1404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ktangel 4"/>
          <p:cNvSpPr/>
          <p:nvPr/>
        </p:nvSpPr>
        <p:spPr>
          <a:xfrm>
            <a:off x="827584" y="495935"/>
            <a:ext cx="669674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800" b="1" dirty="0" smtClean="0"/>
              <a:t>Slutsatser luftkvalitet: </a:t>
            </a:r>
          </a:p>
          <a:p>
            <a:r>
              <a:rPr lang="sv-SE" sz="2800" b="1" dirty="0" smtClean="0"/>
              <a:t>kvävedioxid och partiklar PM</a:t>
            </a:r>
            <a:r>
              <a:rPr lang="sv-SE" sz="2800" b="1" baseline="-25000" dirty="0" smtClean="0"/>
              <a:t>10</a:t>
            </a:r>
            <a:r>
              <a:rPr lang="sv-SE" sz="2800" b="1" dirty="0" smtClean="0"/>
              <a:t> 2014 </a:t>
            </a:r>
          </a:p>
        </p:txBody>
      </p:sp>
      <p:sp>
        <p:nvSpPr>
          <p:cNvPr id="6" name="Rektangel 5"/>
          <p:cNvSpPr/>
          <p:nvPr/>
        </p:nvSpPr>
        <p:spPr>
          <a:xfrm>
            <a:off x="827584" y="1700808"/>
            <a:ext cx="7439694" cy="446276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/>
              <a:t>Ingen av kommunerna överstiger miljökvalitetsnormen för kvävedioxid på 40 </a:t>
            </a:r>
            <a:r>
              <a:rPr lang="sv-SE" dirty="0">
                <a:sym typeface="Symbol"/>
              </a:rPr>
              <a:t></a:t>
            </a:r>
            <a:r>
              <a:rPr lang="sv-SE" dirty="0"/>
              <a:t>g/m</a:t>
            </a:r>
            <a:r>
              <a:rPr lang="sv-SE" baseline="30000" dirty="0"/>
              <a:t>3</a:t>
            </a:r>
            <a:r>
              <a:rPr lang="sv-SE" dirty="0"/>
              <a:t> avseende </a:t>
            </a:r>
            <a:r>
              <a:rPr lang="sv-SE" dirty="0" smtClean="0"/>
              <a:t>årsmedelvärden 2014.</a:t>
            </a:r>
            <a:endParaRPr lang="sv-SE" sz="9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 sz="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b="1" dirty="0"/>
              <a:t>Malmö</a:t>
            </a:r>
            <a:r>
              <a:rPr lang="sv-SE" dirty="0"/>
              <a:t> och </a:t>
            </a:r>
            <a:r>
              <a:rPr lang="sv-SE" b="1" dirty="0"/>
              <a:t>Helsingborg </a:t>
            </a:r>
            <a:r>
              <a:rPr lang="sv-SE" dirty="0"/>
              <a:t>tangerar den övre utvärderingströskeln på 32 </a:t>
            </a:r>
            <a:r>
              <a:rPr lang="sv-SE" dirty="0">
                <a:sym typeface="Symbol"/>
              </a:rPr>
              <a:t></a:t>
            </a:r>
            <a:r>
              <a:rPr lang="sv-SE" dirty="0"/>
              <a:t>g/m</a:t>
            </a:r>
            <a:r>
              <a:rPr lang="sv-SE" baseline="30000" dirty="0"/>
              <a:t>3</a:t>
            </a:r>
            <a:r>
              <a:rPr lang="sv-SE" dirty="0"/>
              <a:t> vilket kräver fortsatta kontinuerliga mätningar</a:t>
            </a:r>
            <a:r>
              <a:rPr lang="sv-SE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 sz="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b="1" dirty="0" smtClean="0"/>
              <a:t>Trelleborg </a:t>
            </a:r>
            <a:r>
              <a:rPr lang="sv-SE" dirty="0"/>
              <a:t>överstiger värdet för nedre utvärderingströskeln på 26 </a:t>
            </a:r>
            <a:r>
              <a:rPr lang="sv-SE" dirty="0">
                <a:sym typeface="Symbol"/>
              </a:rPr>
              <a:t></a:t>
            </a:r>
            <a:r>
              <a:rPr lang="sv-SE" dirty="0"/>
              <a:t>g/m</a:t>
            </a:r>
            <a:r>
              <a:rPr lang="sv-SE" baseline="30000" dirty="0"/>
              <a:t>3</a:t>
            </a:r>
            <a:r>
              <a:rPr lang="sv-SE" dirty="0"/>
              <a:t>, vilket kräver mätningar eller beräkningar för övervakning av luftkvaliteten avseende kvävedioxid</a:t>
            </a:r>
            <a:r>
              <a:rPr lang="sv-SE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 sz="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b="1" dirty="0"/>
              <a:t>Övriga kommuner </a:t>
            </a:r>
            <a:r>
              <a:rPr lang="sv-SE" dirty="0"/>
              <a:t>understiger värdet för den nedre utvärderingströskeln och inga krav ställs på mätningar av kvävedioxid i kommunen. </a:t>
            </a:r>
            <a:endParaRPr lang="sv-SE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 sz="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 smtClean="0"/>
              <a:t>Ett </a:t>
            </a:r>
            <a:r>
              <a:rPr lang="sv-SE" dirty="0"/>
              <a:t>antal kommuner </a:t>
            </a:r>
            <a:r>
              <a:rPr lang="sv-SE" dirty="0" smtClean="0"/>
              <a:t>bör </a:t>
            </a:r>
            <a:r>
              <a:rPr lang="sv-SE" dirty="0"/>
              <a:t>vara observanta med utsläpp </a:t>
            </a:r>
            <a:r>
              <a:rPr lang="sv-SE" dirty="0" smtClean="0"/>
              <a:t>av kväveoxider från </a:t>
            </a:r>
            <a:r>
              <a:rPr lang="sv-SE" dirty="0"/>
              <a:t>större vägar så som motorvägar eller huvudleder i och utmed tätorter, däribland </a:t>
            </a:r>
            <a:r>
              <a:rPr lang="sv-SE" b="1" dirty="0"/>
              <a:t>Båstad, Burlöv, Bromölla, Hässleholm, Kristianstad och Lund</a:t>
            </a:r>
            <a:r>
              <a:rPr lang="sv-SE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21484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>
                <a:latin typeface="Century Gothic" panose="020B0502020202020204" pitchFamily="34" charset="0"/>
              </a:rPr>
              <a:t/>
            </a:r>
            <a:br>
              <a:rPr lang="sv-SE" dirty="0" smtClean="0">
                <a:latin typeface="Century Gothic" panose="020B0502020202020204" pitchFamily="34" charset="0"/>
              </a:rPr>
            </a:br>
            <a:endParaRPr lang="sv-SE" sz="1400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Picture 5" descr="logga_lv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24328" y="116632"/>
            <a:ext cx="1485900" cy="1404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ktangel 4"/>
          <p:cNvSpPr/>
          <p:nvPr/>
        </p:nvSpPr>
        <p:spPr>
          <a:xfrm>
            <a:off x="827584" y="495935"/>
            <a:ext cx="669674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800" b="1" dirty="0" smtClean="0"/>
              <a:t>Slutsatser luftkvalitet: </a:t>
            </a:r>
          </a:p>
          <a:p>
            <a:r>
              <a:rPr lang="sv-SE" sz="2800" b="1" dirty="0" smtClean="0"/>
              <a:t>kvävedioxid och partiklar PM</a:t>
            </a:r>
            <a:r>
              <a:rPr lang="sv-SE" sz="2800" b="1" baseline="-25000" dirty="0" smtClean="0"/>
              <a:t>10</a:t>
            </a:r>
            <a:r>
              <a:rPr lang="sv-SE" sz="2800" b="1" dirty="0" smtClean="0"/>
              <a:t> 2014 </a:t>
            </a:r>
          </a:p>
        </p:txBody>
      </p:sp>
      <p:sp>
        <p:nvSpPr>
          <p:cNvPr id="6" name="Rektangel 5"/>
          <p:cNvSpPr/>
          <p:nvPr/>
        </p:nvSpPr>
        <p:spPr>
          <a:xfrm>
            <a:off x="827584" y="2060848"/>
            <a:ext cx="7439694" cy="366254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sv-SE" i="1" dirty="0" smtClean="0"/>
              <a:t>fortsättning</a:t>
            </a:r>
          </a:p>
          <a:p>
            <a:r>
              <a:rPr lang="sv-SE" dirty="0"/>
              <a:t>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b="1" dirty="0"/>
              <a:t>S</a:t>
            </a:r>
            <a:r>
              <a:rPr lang="sv-SE" b="1" dirty="0" smtClean="0"/>
              <a:t>amtliga </a:t>
            </a:r>
            <a:r>
              <a:rPr lang="sv-SE" b="1" dirty="0"/>
              <a:t>kommuner i Skåne </a:t>
            </a:r>
            <a:r>
              <a:rPr lang="sv-SE" dirty="0" smtClean="0"/>
              <a:t>understiger </a:t>
            </a:r>
            <a:r>
              <a:rPr lang="sv-SE" dirty="0"/>
              <a:t>den nedre utvärderings tröskeln på 20 </a:t>
            </a:r>
            <a:r>
              <a:rPr lang="sv-SE" dirty="0">
                <a:sym typeface="Symbol"/>
              </a:rPr>
              <a:t></a:t>
            </a:r>
            <a:r>
              <a:rPr lang="sv-SE" dirty="0"/>
              <a:t>g/m</a:t>
            </a:r>
            <a:r>
              <a:rPr lang="sv-SE" baseline="30000" dirty="0"/>
              <a:t>3</a:t>
            </a:r>
            <a:r>
              <a:rPr lang="sv-SE" dirty="0"/>
              <a:t> </a:t>
            </a:r>
            <a:r>
              <a:rPr lang="sv-SE" dirty="0" smtClean="0"/>
              <a:t>för </a:t>
            </a:r>
            <a:r>
              <a:rPr lang="sv-SE" dirty="0"/>
              <a:t>partiklar PM</a:t>
            </a:r>
            <a:r>
              <a:rPr lang="sv-SE" baseline="-25000" dirty="0"/>
              <a:t>10</a:t>
            </a:r>
            <a:r>
              <a:rPr lang="sv-SE" dirty="0"/>
              <a:t> </a:t>
            </a:r>
            <a:r>
              <a:rPr lang="sv-SE" dirty="0" smtClean="0"/>
              <a:t>avseende </a:t>
            </a:r>
            <a:r>
              <a:rPr lang="sv-SE" dirty="0"/>
              <a:t>årsmedelvärden,</a:t>
            </a:r>
            <a:r>
              <a:rPr lang="sv-SE" u="sng" dirty="0"/>
              <a:t> </a:t>
            </a:r>
            <a:endParaRPr lang="sv-SE" u="sng" dirty="0" smtClean="0"/>
          </a:p>
          <a:p>
            <a:r>
              <a:rPr lang="sv-SE" dirty="0" smtClean="0"/>
              <a:t>    </a:t>
            </a:r>
            <a:r>
              <a:rPr lang="sv-SE" u="sng" dirty="0" smtClean="0"/>
              <a:t> i </a:t>
            </a:r>
            <a:r>
              <a:rPr lang="sv-SE" u="sng" dirty="0"/>
              <a:t>urban bakgrundsmiljö</a:t>
            </a:r>
            <a:r>
              <a:rPr lang="sv-SE" dirty="0"/>
              <a:t>. </a:t>
            </a:r>
            <a:endParaRPr lang="sv-SE" dirty="0" smtClean="0"/>
          </a:p>
          <a:p>
            <a:endParaRPr lang="sv-SE" sz="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 smtClean="0"/>
              <a:t>Mätvärden </a:t>
            </a:r>
            <a:r>
              <a:rPr lang="sv-SE" dirty="0"/>
              <a:t>i gatumiljö i kommunerna visar att </a:t>
            </a:r>
            <a:r>
              <a:rPr lang="sv-SE" b="1" dirty="0"/>
              <a:t>Malmö </a:t>
            </a:r>
            <a:r>
              <a:rPr lang="sv-SE" dirty="0"/>
              <a:t>överstiger värdet för nedre utvärderingströskeln och därmed behöver fortsätta mäta partiklar PM</a:t>
            </a:r>
            <a:r>
              <a:rPr lang="sv-SE" baseline="-25000" dirty="0"/>
              <a:t>10</a:t>
            </a:r>
            <a:r>
              <a:rPr lang="sv-SE" dirty="0"/>
              <a:t>. </a:t>
            </a:r>
            <a:endParaRPr lang="sv-SE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 sz="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 smtClean="0"/>
              <a:t>Följande </a:t>
            </a:r>
            <a:r>
              <a:rPr lang="sv-SE" dirty="0"/>
              <a:t>kommuner har beräknade halter eller mätningar som indikerar att det finns risk att överstiga 20 </a:t>
            </a:r>
            <a:r>
              <a:rPr lang="sv-SE" dirty="0">
                <a:sym typeface="Symbol"/>
              </a:rPr>
              <a:t></a:t>
            </a:r>
            <a:r>
              <a:rPr lang="sv-SE" dirty="0"/>
              <a:t>g/m</a:t>
            </a:r>
            <a:r>
              <a:rPr lang="sv-SE" baseline="30000" dirty="0"/>
              <a:t>3</a:t>
            </a:r>
            <a:r>
              <a:rPr lang="sv-SE" dirty="0"/>
              <a:t>; </a:t>
            </a:r>
            <a:r>
              <a:rPr lang="sv-SE" dirty="0" smtClean="0"/>
              <a:t>             </a:t>
            </a:r>
            <a:r>
              <a:rPr lang="sv-SE" dirty="0"/>
              <a:t> </a:t>
            </a:r>
            <a:r>
              <a:rPr lang="sv-SE" dirty="0" smtClean="0"/>
              <a:t>                                </a:t>
            </a:r>
            <a:r>
              <a:rPr lang="sv-SE" b="1" dirty="0" smtClean="0"/>
              <a:t>Helsingborg</a:t>
            </a:r>
            <a:r>
              <a:rPr lang="sv-SE" b="1" dirty="0"/>
              <a:t>, Hässleholm, Höganäs, Kristianstad, Landskrona, Lund, Osby, Trelleborg och Ystad</a:t>
            </a:r>
            <a:r>
              <a:rPr lang="sv-SE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426933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>
                <a:latin typeface="Century Gothic" panose="020B0502020202020204" pitchFamily="34" charset="0"/>
              </a:rPr>
              <a:t/>
            </a:r>
            <a:br>
              <a:rPr lang="sv-SE" dirty="0" smtClean="0">
                <a:latin typeface="Century Gothic" panose="020B0502020202020204" pitchFamily="34" charset="0"/>
              </a:rPr>
            </a:br>
            <a:endParaRPr lang="sv-SE" sz="1400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Picture 5" descr="logga_lv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24328" y="116632"/>
            <a:ext cx="1485900" cy="1404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ktangel 4"/>
          <p:cNvSpPr/>
          <p:nvPr/>
        </p:nvSpPr>
        <p:spPr>
          <a:xfrm>
            <a:off x="827584" y="495935"/>
            <a:ext cx="669674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800" b="1" dirty="0"/>
              <a:t>Kvävedioxid och partiklar PM</a:t>
            </a:r>
            <a:r>
              <a:rPr lang="sv-SE" sz="2800" b="1" baseline="-25000" dirty="0"/>
              <a:t>10</a:t>
            </a:r>
            <a:r>
              <a:rPr lang="sv-SE" sz="2800" b="1" dirty="0"/>
              <a:t> </a:t>
            </a:r>
            <a:br>
              <a:rPr lang="sv-SE" sz="2800" b="1" dirty="0"/>
            </a:br>
            <a:r>
              <a:rPr lang="sv-SE" sz="2800" b="1" dirty="0"/>
              <a:t>i Skånes kommuner </a:t>
            </a:r>
            <a:r>
              <a:rPr lang="sv-SE" sz="2800" b="1" dirty="0" smtClean="0"/>
              <a:t>2014</a:t>
            </a:r>
            <a:endParaRPr lang="sv-SE" sz="2800" b="1" i="1" dirty="0"/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1681163" y="404653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altLang="sv-S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ruta 11"/>
          <p:cNvSpPr txBox="1"/>
          <p:nvPr/>
        </p:nvSpPr>
        <p:spPr>
          <a:xfrm>
            <a:off x="904975" y="1547500"/>
            <a:ext cx="24032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i="1" dirty="0" smtClean="0"/>
              <a:t>Landskrona kommun</a:t>
            </a:r>
            <a:r>
              <a:rPr lang="sv-SE" dirty="0" smtClean="0"/>
              <a:t>:</a:t>
            </a:r>
          </a:p>
          <a:p>
            <a:r>
              <a:rPr lang="sv-SE" dirty="0" smtClean="0"/>
              <a:t>Emissioner</a:t>
            </a:r>
          </a:p>
        </p:txBody>
      </p:sp>
      <p:pic>
        <p:nvPicPr>
          <p:cNvPr id="11271" name="Picture 7" descr="Landskrona_nox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1" t="5592" r="3746" b="3084"/>
          <a:stretch/>
        </p:blipFill>
        <p:spPr bwMode="auto">
          <a:xfrm>
            <a:off x="4529478" y="1574562"/>
            <a:ext cx="4338297" cy="405236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3" name="Diagram 12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005064"/>
            <a:ext cx="5810250" cy="280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6" name="Diagram 1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283" t="-17302" r="-10841" b="-22058"/>
          <a:stretch>
            <a:fillRect/>
          </a:stretch>
        </p:blipFill>
        <p:spPr bwMode="auto">
          <a:xfrm>
            <a:off x="643880" y="3861048"/>
            <a:ext cx="2944813" cy="215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5" name="Diagram 4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58" t="-19794" r="-3284" b="-39635"/>
          <a:stretch>
            <a:fillRect/>
          </a:stretch>
        </p:blipFill>
        <p:spPr bwMode="auto">
          <a:xfrm>
            <a:off x="3622031" y="3861048"/>
            <a:ext cx="2914650" cy="215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ruta 15"/>
          <p:cNvSpPr txBox="1">
            <a:spLocks noChangeArrowheads="1"/>
          </p:cNvSpPr>
          <p:nvPr/>
        </p:nvSpPr>
        <p:spPr bwMode="auto">
          <a:xfrm>
            <a:off x="740718" y="3954463"/>
            <a:ext cx="5795963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kumimoji="0" lang="sv-SE" altLang="sv-SE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No</a:t>
            </a:r>
            <a:r>
              <a:rPr kumimoji="0" lang="sv-SE" altLang="sv-SE" sz="1200" b="0" i="0" u="none" strike="noStrike" cap="none" normalizeH="0" baseline="-3000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x</a:t>
            </a:r>
            <a:r>
              <a:rPr kumimoji="0" lang="sv-SE" altLang="sv-SE" sz="1200" b="0" i="0" u="none" strike="noStrike" cap="none" normalizeH="0" baseline="-300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			</a:t>
            </a:r>
            <a:r>
              <a:rPr lang="sv-SE" altLang="sv-SE" sz="12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PM</a:t>
            </a:r>
            <a:r>
              <a:rPr lang="sv-SE" altLang="sv-SE" sz="1200" baseline="-300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10</a:t>
            </a:r>
            <a:endParaRPr lang="sv-SE" altLang="sv-SE" dirty="0"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v-SE" altLang="sv-SE" sz="1200" b="0" i="0" u="none" strike="noStrike" cap="none" normalizeH="0" baseline="-300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						</a:t>
            </a:r>
            <a:endParaRPr kumimoji="0" lang="sv-SE" altLang="sv-SE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43140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logga_lv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24328" y="116632"/>
            <a:ext cx="1485900" cy="1404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ktangel 4"/>
          <p:cNvSpPr/>
          <p:nvPr/>
        </p:nvSpPr>
        <p:spPr>
          <a:xfrm>
            <a:off x="827584" y="530677"/>
            <a:ext cx="669674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800" b="1" dirty="0"/>
              <a:t>Kvävedioxid och partiklar PM</a:t>
            </a:r>
            <a:r>
              <a:rPr lang="sv-SE" sz="2800" b="1" baseline="-25000" dirty="0"/>
              <a:t>10</a:t>
            </a:r>
            <a:r>
              <a:rPr lang="sv-SE" sz="2800" b="1" dirty="0"/>
              <a:t> </a:t>
            </a:r>
            <a:br>
              <a:rPr lang="sv-SE" sz="2800" b="1" dirty="0"/>
            </a:br>
            <a:r>
              <a:rPr lang="sv-SE" sz="2800" b="1" dirty="0"/>
              <a:t>i Skånes kommuner </a:t>
            </a:r>
            <a:r>
              <a:rPr lang="sv-SE" sz="2800" b="1" dirty="0" smtClean="0"/>
              <a:t>2014</a:t>
            </a:r>
            <a:endParaRPr lang="sv-SE" sz="2800" b="1" i="1" dirty="0"/>
          </a:p>
        </p:txBody>
      </p:sp>
      <p:sp>
        <p:nvSpPr>
          <p:cNvPr id="15" name="Rectangle 1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v-SE"/>
          </a:p>
        </p:txBody>
      </p:sp>
      <p:pic>
        <p:nvPicPr>
          <p:cNvPr id="6157" name="Picture 13" descr="Osby_nox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6" t="17062" r="6512" b="6017"/>
          <a:stretch>
            <a:fillRect/>
          </a:stretch>
        </p:blipFill>
        <p:spPr bwMode="auto">
          <a:xfrm>
            <a:off x="4067944" y="1612131"/>
            <a:ext cx="4942284" cy="357969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8" name="Diagram 12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" y="4003501"/>
            <a:ext cx="5810250" cy="280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1" name="Diagram 1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941" t="-13525" r="-7887" b="-14503"/>
          <a:stretch>
            <a:fillRect/>
          </a:stretch>
        </p:blipFill>
        <p:spPr bwMode="auto">
          <a:xfrm>
            <a:off x="-10716" y="4133428"/>
            <a:ext cx="3309938" cy="224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0" name="Diagram 6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776" t="-13596" r="-7626" b="-21983"/>
          <a:stretch>
            <a:fillRect/>
          </a:stretch>
        </p:blipFill>
        <p:spPr bwMode="auto">
          <a:xfrm>
            <a:off x="2884885" y="4133428"/>
            <a:ext cx="3309937" cy="224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ruta 15"/>
          <p:cNvSpPr txBox="1">
            <a:spLocks noChangeArrowheads="1"/>
          </p:cNvSpPr>
          <p:nvPr/>
        </p:nvSpPr>
        <p:spPr bwMode="auto">
          <a:xfrm>
            <a:off x="251520" y="4087862"/>
            <a:ext cx="5795963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kumimoji="0" lang="sv-SE" altLang="sv-SE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NO</a:t>
            </a:r>
            <a:r>
              <a:rPr kumimoji="0" lang="sv-SE" altLang="sv-SE" sz="1200" b="0" i="0" u="none" strike="noStrike" cap="none" normalizeH="0" baseline="-3000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x</a:t>
            </a:r>
            <a:r>
              <a:rPr kumimoji="0" lang="sv-SE" altLang="sv-SE" sz="1200" b="0" i="0" u="none" strike="noStrike" cap="none" normalizeH="0" baseline="-300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			</a:t>
            </a:r>
            <a:r>
              <a:rPr lang="sv-SE" altLang="sv-SE" sz="12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PM</a:t>
            </a:r>
            <a:r>
              <a:rPr lang="sv-SE" altLang="sv-SE" sz="1200" baseline="-300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10</a:t>
            </a:r>
            <a:endParaRPr lang="sv-SE" altLang="sv-SE" dirty="0"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v-SE" altLang="sv-SE" sz="1200" b="0" i="0" u="none" strike="noStrike" cap="none" normalizeH="0" baseline="-300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						</a:t>
            </a:r>
            <a:endParaRPr kumimoji="0" lang="sv-SE" altLang="sv-SE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Rectangle 1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v-SE"/>
          </a:p>
        </p:txBody>
      </p:sp>
      <p:sp>
        <p:nvSpPr>
          <p:cNvPr id="28" name="textruta 27"/>
          <p:cNvSpPr txBox="1"/>
          <p:nvPr/>
        </p:nvSpPr>
        <p:spPr>
          <a:xfrm>
            <a:off x="904975" y="1547500"/>
            <a:ext cx="17363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i="1" dirty="0" smtClean="0"/>
              <a:t>Osby kommun</a:t>
            </a:r>
            <a:r>
              <a:rPr lang="sv-SE" dirty="0" smtClean="0"/>
              <a:t>:</a:t>
            </a:r>
          </a:p>
          <a:p>
            <a:r>
              <a:rPr lang="sv-SE" dirty="0" smtClean="0"/>
              <a:t>Emissioner</a:t>
            </a:r>
          </a:p>
        </p:txBody>
      </p:sp>
    </p:spTree>
    <p:extLst>
      <p:ext uri="{BB962C8B-B14F-4D97-AF65-F5344CB8AC3E}">
        <p14:creationId xmlns:p14="http://schemas.microsoft.com/office/powerpoint/2010/main" val="2252403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logga_lv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24328" y="116632"/>
            <a:ext cx="1485900" cy="1404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ktangel 4"/>
          <p:cNvSpPr/>
          <p:nvPr/>
        </p:nvSpPr>
        <p:spPr>
          <a:xfrm>
            <a:off x="827584" y="530677"/>
            <a:ext cx="669674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800" b="1" dirty="0"/>
              <a:t>Kvävedioxid och partiklar PM</a:t>
            </a:r>
            <a:r>
              <a:rPr lang="sv-SE" sz="2800" b="1" baseline="-25000" dirty="0"/>
              <a:t>10</a:t>
            </a:r>
            <a:r>
              <a:rPr lang="sv-SE" sz="2800" b="1" dirty="0"/>
              <a:t> </a:t>
            </a:r>
            <a:br>
              <a:rPr lang="sv-SE" sz="2800" b="1" dirty="0"/>
            </a:br>
            <a:r>
              <a:rPr lang="sv-SE" sz="2800" b="1" dirty="0"/>
              <a:t>i Skånes kommuner </a:t>
            </a:r>
            <a:r>
              <a:rPr lang="sv-SE" sz="2800" b="1" dirty="0" smtClean="0"/>
              <a:t>2014</a:t>
            </a:r>
            <a:endParaRPr lang="sv-SE" sz="2800" b="1" i="1" dirty="0"/>
          </a:p>
        </p:txBody>
      </p:sp>
      <p:sp>
        <p:nvSpPr>
          <p:cNvPr id="15" name="Rectangle 1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v-SE"/>
          </a:p>
        </p:txBody>
      </p:sp>
      <p:sp>
        <p:nvSpPr>
          <p:cNvPr id="22" name="Rectangle 1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v-SE"/>
          </a:p>
        </p:txBody>
      </p:sp>
      <p:sp>
        <p:nvSpPr>
          <p:cNvPr id="28" name="textruta 27"/>
          <p:cNvSpPr txBox="1"/>
          <p:nvPr/>
        </p:nvSpPr>
        <p:spPr>
          <a:xfrm>
            <a:off x="904975" y="1547500"/>
            <a:ext cx="19672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i="1" dirty="0" smtClean="0"/>
              <a:t>Burlövs kommun</a:t>
            </a:r>
            <a:r>
              <a:rPr lang="sv-SE" dirty="0" smtClean="0"/>
              <a:t>:</a:t>
            </a:r>
          </a:p>
          <a:p>
            <a:r>
              <a:rPr lang="sv-SE" dirty="0" smtClean="0"/>
              <a:t>Emissioner</a:t>
            </a:r>
          </a:p>
        </p:txBody>
      </p:sp>
      <p:sp>
        <p:nvSpPr>
          <p:cNvPr id="3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v-SE"/>
          </a:p>
        </p:txBody>
      </p:sp>
      <p:pic>
        <p:nvPicPr>
          <p:cNvPr id="15369" name="Picture 9" descr="Burlöv_nox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29" t="5765" r="2931" b="21054"/>
          <a:stretch>
            <a:fillRect/>
          </a:stretch>
        </p:blipFill>
        <p:spPr bwMode="auto">
          <a:xfrm>
            <a:off x="4879839" y="1547500"/>
            <a:ext cx="4138351" cy="352839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Bildobjekt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4035366"/>
            <a:ext cx="5305936" cy="2706001"/>
          </a:xfrm>
          <a:prstGeom prst="rect">
            <a:avLst/>
          </a:prstGeom>
        </p:spPr>
      </p:pic>
      <p:grpSp>
        <p:nvGrpSpPr>
          <p:cNvPr id="11" name="Group 19"/>
          <p:cNvGrpSpPr>
            <a:grpSpLocks/>
          </p:cNvGrpSpPr>
          <p:nvPr/>
        </p:nvGrpSpPr>
        <p:grpSpPr bwMode="auto">
          <a:xfrm>
            <a:off x="150723449" y="484675815"/>
            <a:ext cx="2147483647" cy="1610883875"/>
            <a:chOff x="779145" y="763270"/>
            <a:chExt cx="11101163" cy="2536825"/>
          </a:xfrm>
        </p:grpSpPr>
        <p:graphicFrame>
          <p:nvGraphicFramePr>
            <p:cNvPr id="31" name="Diagram 30"/>
            <p:cNvGraphicFramePr/>
            <p:nvPr/>
          </p:nvGraphicFramePr>
          <p:xfrm>
            <a:off x="779145" y="1064895"/>
            <a:ext cx="3264535" cy="22352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graphicFrame>
          <p:nvGraphicFramePr>
            <p:cNvPr id="32" name="Diagram 31"/>
            <p:cNvGraphicFramePr/>
            <p:nvPr/>
          </p:nvGraphicFramePr>
          <p:xfrm>
            <a:off x="5895024" y="763270"/>
            <a:ext cx="5985284" cy="244094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</p:grpSp>
      <p:grpSp>
        <p:nvGrpSpPr>
          <p:cNvPr id="12" name="Group 22"/>
          <p:cNvGrpSpPr>
            <a:grpSpLocks/>
          </p:cNvGrpSpPr>
          <p:nvPr/>
        </p:nvGrpSpPr>
        <p:grpSpPr bwMode="auto">
          <a:xfrm>
            <a:off x="279552906" y="454703180"/>
            <a:ext cx="2147483647" cy="1640856510"/>
            <a:chOff x="779145" y="716069"/>
            <a:chExt cx="5985284" cy="2584026"/>
          </a:xfrm>
        </p:grpSpPr>
        <p:graphicFrame>
          <p:nvGraphicFramePr>
            <p:cNvPr id="34" name="Diagram 33"/>
            <p:cNvGraphicFramePr/>
            <p:nvPr/>
          </p:nvGraphicFramePr>
          <p:xfrm>
            <a:off x="779145" y="1064895"/>
            <a:ext cx="3264535" cy="22352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7"/>
            </a:graphicData>
          </a:graphic>
        </p:graphicFrame>
        <p:graphicFrame>
          <p:nvGraphicFramePr>
            <p:cNvPr id="35" name="Diagram 34"/>
            <p:cNvGraphicFramePr/>
            <p:nvPr>
              <p:extLst>
                <p:ext uri="{D42A27DB-BD31-4B8C-83A1-F6EECF244321}">
                  <p14:modId xmlns:p14="http://schemas.microsoft.com/office/powerpoint/2010/main" val="4102991952"/>
                </p:ext>
              </p:extLst>
            </p:nvPr>
          </p:nvGraphicFramePr>
          <p:xfrm>
            <a:off x="3382214" y="716069"/>
            <a:ext cx="3382215" cy="244094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8"/>
            </a:graphicData>
          </a:graphic>
        </p:graphicFrame>
      </p:grpSp>
      <p:pic>
        <p:nvPicPr>
          <p:cNvPr id="15385" name="Picture 25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76" t="39429" r="9625" b="26497"/>
          <a:stretch/>
        </p:blipFill>
        <p:spPr bwMode="auto">
          <a:xfrm>
            <a:off x="683568" y="4154968"/>
            <a:ext cx="5256584" cy="2481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2878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ul+pp">
  <a:themeElements>
    <a:clrScheme name="Malmö stad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156632"/>
      </a:accent1>
      <a:accent2>
        <a:srgbClr val="7BAA87"/>
      </a:accent2>
      <a:accent3>
        <a:srgbClr val="B0CAB5"/>
      </a:accent3>
      <a:accent4>
        <a:srgbClr val="CADCCD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Malmö stad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156632"/>
    </a:accent1>
    <a:accent2>
      <a:srgbClr val="7BAA87"/>
    </a:accent2>
    <a:accent3>
      <a:srgbClr val="B0CAB5"/>
    </a:accent3>
    <a:accent4>
      <a:srgbClr val="CADCCD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EsriMapsInfo xmlns="ESRI.ArcGIS.Mapping.OfficeIntegration.PowerPointInfo">
  <Version>Version1</Version>
  <RequiresSignIn>False</RequiresSignIn>
</EsriMapsInfo>
</file>

<file path=customXml/itemProps1.xml><?xml version="1.0" encoding="utf-8"?>
<ds:datastoreItem xmlns:ds="http://schemas.openxmlformats.org/officeDocument/2006/customXml" ds:itemID="{EBA07AE8-2256-4CF8-BC76-4484F4123A91}">
  <ds:schemaRefs>
    <ds:schemaRef ds:uri="ESRI.ArcGIS.Mapping.OfficeIntegration.PowerPointInfo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Gul+pp</Template>
  <TotalTime>4512</TotalTime>
  <Words>494</Words>
  <Application>Microsoft Office PowerPoint</Application>
  <PresentationFormat>Bildspel på skärmen (4:3)</PresentationFormat>
  <Paragraphs>126</Paragraphs>
  <Slides>27</Slides>
  <Notes>6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Bildrubriker</vt:lpstr>
      </vt:variant>
      <vt:variant>
        <vt:i4>27</vt:i4>
      </vt:variant>
    </vt:vector>
  </HeadingPairs>
  <TitlesOfParts>
    <vt:vector size="28" baseType="lpstr">
      <vt:lpstr>Gul+pp</vt:lpstr>
      <vt:lpstr>Emissionsdatabasen Skåne: Kvävedioxid och partiklar PM10  i Skånes kommuner 2014   Miljöförvaltningen Malmö stad</vt:lpstr>
      <vt:lpstr>Luftkvalitet med fokus på  kvävedioxid och partiklar PM10 i  Skånes kommuner  2014</vt:lpstr>
      <vt:lpstr>Luftkvalitet med fokus på  kvävedioxid och partiklar PM10 i  Skånes kommuner  2014</vt:lpstr>
      <vt:lpstr>Luftkvalitet med fokus på  kvävedioxid och partiklar PM10 i  Skånes kommuner 2014</vt:lpstr>
      <vt:lpstr> </vt:lpstr>
      <vt:lpstr> </vt:lpstr>
      <vt:lpstr> 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 </vt:lpstr>
      <vt:lpstr> </vt:lpstr>
      <vt:lpstr> </vt:lpstr>
      <vt:lpstr>Luftkvalitet med fokus på  kvävedioxid och partiklar PM10 i  Skånes kommuner  </vt:lpstr>
      <vt:lpstr> </vt:lpstr>
      <vt:lpstr> </vt:lpstr>
      <vt:lpstr> </vt:lpstr>
      <vt:lpstr> </vt:lpstr>
      <vt:lpstr> </vt:lpstr>
      <vt:lpstr>PowerPoint-presentation</vt:lpstr>
      <vt:lpstr>PowerPoint-presentation</vt:lpstr>
      <vt:lpstr>PowerPoint-presentation</vt:lpstr>
      <vt:lpstr>PowerPoint-presentation</vt:lpstr>
      <vt:lpstr>PowerPoint-presentation</vt:lpstr>
    </vt:vector>
  </TitlesOfParts>
  <Company>Malmö Stad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Eva Klamméus</dc:creator>
  <cp:lastModifiedBy>Lotten J Johansson</cp:lastModifiedBy>
  <cp:revision>263</cp:revision>
  <dcterms:created xsi:type="dcterms:W3CDTF">2013-02-25T12:09:08Z</dcterms:created>
  <dcterms:modified xsi:type="dcterms:W3CDTF">2017-08-28T05:16:08Z</dcterms:modified>
</cp:coreProperties>
</file>